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18"/>
  </p:notesMasterIdLst>
  <p:handoutMasterIdLst>
    <p:handoutMasterId r:id="rId19"/>
  </p:handoutMasterIdLst>
  <p:sldIdLst>
    <p:sldId id="1834" r:id="rId2"/>
    <p:sldId id="1868" r:id="rId3"/>
    <p:sldId id="1835" r:id="rId4"/>
    <p:sldId id="1836" r:id="rId5"/>
    <p:sldId id="1837" r:id="rId6"/>
    <p:sldId id="1838" r:id="rId7"/>
    <p:sldId id="1839" r:id="rId8"/>
    <p:sldId id="1840" r:id="rId9"/>
    <p:sldId id="1842" r:id="rId10"/>
    <p:sldId id="1843" r:id="rId11"/>
    <p:sldId id="1844" r:id="rId12"/>
    <p:sldId id="1861" r:id="rId13"/>
    <p:sldId id="1847" r:id="rId14"/>
    <p:sldId id="1855" r:id="rId15"/>
    <p:sldId id="1856" r:id="rId16"/>
    <p:sldId id="1857" r:id="rId17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C7577AAF-901E-443C-A65F-A0864F16F0F6}">
          <p14:sldIdLst>
            <p14:sldId id="1834"/>
            <p14:sldId id="1868"/>
            <p14:sldId id="1835"/>
            <p14:sldId id="1836"/>
            <p14:sldId id="1837"/>
            <p14:sldId id="1838"/>
            <p14:sldId id="1839"/>
            <p14:sldId id="1840"/>
            <p14:sldId id="1842"/>
            <p14:sldId id="1843"/>
            <p14:sldId id="1844"/>
            <p14:sldId id="1861"/>
            <p14:sldId id="1847"/>
            <p14:sldId id="1855"/>
            <p14:sldId id="1856"/>
            <p14:sldId id="18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6">
          <p15:clr>
            <a:srgbClr val="A4A3A4"/>
          </p15:clr>
        </p15:guide>
        <p15:guide id="3" pos="18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Gorraiz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1"/>
    <a:srgbClr val="009B90"/>
    <a:srgbClr val="B9FFFA"/>
    <a:srgbClr val="913F98"/>
    <a:srgbClr val="EF4023"/>
    <a:srgbClr val="6A8A22"/>
    <a:srgbClr val="D91965"/>
    <a:srgbClr val="F2B111"/>
    <a:srgbClr val="B63735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6911" autoAdjust="0"/>
  </p:normalViewPr>
  <p:slideViewPr>
    <p:cSldViewPr snapToGrid="0" snapToObjects="1" showGuides="1">
      <p:cViewPr varScale="1">
        <p:scale>
          <a:sx n="53" d="100"/>
          <a:sy n="53" d="100"/>
        </p:scale>
        <p:origin x="605" y="43"/>
      </p:cViewPr>
      <p:guideLst>
        <p:guide orient="horz" pos="2160"/>
        <p:guide pos="2886"/>
        <p:guide pos="1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53" y="12"/>
            <a:ext cx="2945659" cy="496332"/>
          </a:xfrm>
          <a:prstGeom prst="rect">
            <a:avLst/>
          </a:prstGeom>
        </p:spPr>
        <p:txBody>
          <a:bodyPr vert="horz" lIns="91082" tIns="45539" rIns="91082" bIns="455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6" y="9428594"/>
            <a:ext cx="2945659" cy="496332"/>
          </a:xfrm>
          <a:prstGeom prst="rect">
            <a:avLst/>
          </a:prstGeom>
        </p:spPr>
        <p:txBody>
          <a:bodyPr vert="horz" lIns="91082" tIns="45539" rIns="91082" bIns="455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53" y="9428594"/>
            <a:ext cx="2945659" cy="496332"/>
          </a:xfrm>
          <a:prstGeom prst="rect">
            <a:avLst/>
          </a:prstGeom>
        </p:spPr>
        <p:txBody>
          <a:bodyPr vert="horz" lIns="91082" tIns="45539" rIns="91082" bIns="455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1D8BA2-04B6-4CCC-A8DE-37C89F8D29A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1110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6" y="12"/>
            <a:ext cx="2945659" cy="496332"/>
          </a:xfrm>
          <a:prstGeom prst="rect">
            <a:avLst/>
          </a:prstGeom>
        </p:spPr>
        <p:txBody>
          <a:bodyPr vert="horz" lIns="91082" tIns="45539" rIns="91082" bIns="455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3" y="12"/>
            <a:ext cx="2945659" cy="496332"/>
          </a:xfrm>
          <a:prstGeom prst="rect">
            <a:avLst/>
          </a:prstGeom>
        </p:spPr>
        <p:txBody>
          <a:bodyPr vert="horz" lIns="91082" tIns="45539" rIns="91082" bIns="455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22840C-74CA-4E4F-9765-0470194A1FE0}" type="datetimeFigureOut">
              <a:rPr lang="de-DE"/>
              <a:pPr>
                <a:defRPr/>
              </a:pPr>
              <a:t>17.06.2019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2" tIns="45539" rIns="91082" bIns="455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61"/>
            <a:ext cx="5438140" cy="4466988"/>
          </a:xfrm>
          <a:prstGeom prst="rect">
            <a:avLst/>
          </a:prstGeom>
        </p:spPr>
        <p:txBody>
          <a:bodyPr vert="horz" lIns="91082" tIns="45539" rIns="91082" bIns="45539" rtlCol="0"/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" y="9428594"/>
            <a:ext cx="2945659" cy="496332"/>
          </a:xfrm>
          <a:prstGeom prst="rect">
            <a:avLst/>
          </a:prstGeom>
        </p:spPr>
        <p:txBody>
          <a:bodyPr vert="horz" lIns="91082" tIns="45539" rIns="91082" bIns="455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3" y="9428594"/>
            <a:ext cx="2945659" cy="496332"/>
          </a:xfrm>
          <a:prstGeom prst="rect">
            <a:avLst/>
          </a:prstGeom>
        </p:spPr>
        <p:txBody>
          <a:bodyPr vert="horz" lIns="91082" tIns="45539" rIns="91082" bIns="455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490F6B-CFAD-4EA4-852D-9B1541786D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875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8734" y="1967443"/>
            <a:ext cx="8335266" cy="824906"/>
          </a:xfrm>
        </p:spPr>
        <p:txBody>
          <a:bodyPr>
            <a:noAutofit/>
          </a:bodyPr>
          <a:lstStyle>
            <a:lvl1pPr marL="0" indent="0" algn="l">
              <a:defRPr sz="3300" cap="all" spc="0" baseline="0">
                <a:latin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17426" y="2792349"/>
            <a:ext cx="64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rgbClr val="BFBFBF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4071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8734" y="1967443"/>
            <a:ext cx="7479589" cy="824906"/>
          </a:xfrm>
        </p:spPr>
        <p:txBody>
          <a:bodyPr>
            <a:noAutofit/>
          </a:bodyPr>
          <a:lstStyle>
            <a:lvl1pPr marL="447675" indent="-447675" algn="l">
              <a:defRPr sz="2600" cap="none" spc="0" baseline="0">
                <a:latin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176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enen mit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887413" y="1119188"/>
            <a:ext cx="7791450" cy="1587"/>
          </a:xfrm>
          <a:prstGeom prst="line">
            <a:avLst/>
          </a:prstGeom>
          <a:ln w="1270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7412" y="1333500"/>
            <a:ext cx="7799387" cy="4758463"/>
          </a:xfrm>
        </p:spPr>
        <p:txBody>
          <a:bodyPr>
            <a:noAutofit/>
          </a:bodyPr>
          <a:lstStyle>
            <a:lvl1pPr marL="270000" marR="0" indent="-2700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  <a:defRPr sz="2000" baseline="0">
                <a:latin typeface="Arial"/>
              </a:defRPr>
            </a:lvl1pPr>
            <a:lvl2pPr marL="549275" marR="0" indent="-28575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 lang="de-DE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28000" indent="-270000" algn="l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600" baseline="0">
                <a:latin typeface="Arial"/>
              </a:defRPr>
            </a:lvl3pPr>
            <a:lvl4pPr marL="979200" indent="-226800" algn="l">
              <a:buFont typeface="Arial" pitchFamily="34" charset="0"/>
              <a:buChar char="•"/>
              <a:defRPr sz="1400" baseline="0">
                <a:latin typeface="Arial"/>
              </a:defRPr>
            </a:lvl4pPr>
            <a:lvl5pPr algn="l">
              <a:buFontTx/>
              <a:buNone/>
              <a:defRPr sz="2100" baseline="0">
                <a:latin typeface="Arial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marL="536575" marR="0" lvl="1" indent="-2730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-"/>
              <a:tabLst/>
            </a:pPr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2" y="112399"/>
            <a:ext cx="8229600" cy="1143000"/>
          </a:xfrm>
        </p:spPr>
        <p:txBody>
          <a:bodyPr lIns="90000">
            <a:normAutofit/>
          </a:bodyPr>
          <a:lstStyle>
            <a:lvl1pPr marL="361950" indent="-4763" algn="l">
              <a:defRPr sz="2500" u="none" cap="all" spc="0" baseline="0">
                <a:latin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483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trassnig\Desktop\Fusszeile Kopi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5268"/>
            <a:ext cx="9144000" cy="5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652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5004" y="6253299"/>
            <a:ext cx="724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7740C24-E08F-4CDA-918A-75C6AF2E1FF7}" type="slidenum">
              <a:rPr lang="de-AT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‹Nr.›</a:t>
            </a:fld>
            <a:endParaRPr lang="de-AT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4" r:id="rId2"/>
    <p:sldLayoutId id="2147483737" r:id="rId3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rmatik.tuwien.ac.at/dighum/wp-content/uploads/2019/05/manifesto.pdf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Digital </a:t>
            </a:r>
            <a:r>
              <a:rPr lang="de-DE" dirty="0" err="1" smtClean="0"/>
              <a:t>Humanism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in Vienna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Potentials </a:t>
            </a:r>
            <a:r>
              <a:rPr lang="de-DE" dirty="0" err="1" smtClean="0"/>
              <a:t>for</a:t>
            </a:r>
            <a:r>
              <a:rPr lang="de-DE" dirty="0" smtClean="0"/>
              <a:t> an initiative</a:t>
            </a:r>
            <a:endParaRPr lang="de-DE" dirty="0"/>
          </a:p>
        </p:txBody>
      </p:sp>
      <p:pic>
        <p:nvPicPr>
          <p:cNvPr id="3074" name="Picture 2" descr="Y:\WWTF GmbH\Aufträge\Digital Humanism\Präsentation\Bilder\c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r="18859"/>
          <a:stretch/>
        </p:blipFill>
        <p:spPr bwMode="auto">
          <a:xfrm>
            <a:off x="6105525" y="583425"/>
            <a:ext cx="2771775" cy="52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1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Humanism offers a great opportunity for Vienna to develop its own distinctive yet connected narrative in the digital era </a:t>
            </a:r>
          </a:p>
          <a:p>
            <a:pPr lvl="1"/>
            <a:r>
              <a:rPr lang="en-GB" dirty="0" smtClean="0"/>
              <a:t>No 101</a:t>
            </a:r>
            <a:r>
              <a:rPr lang="en-GB" baseline="30000" dirty="0" smtClean="0"/>
              <a:t>st</a:t>
            </a:r>
            <a:r>
              <a:rPr lang="en-GB" dirty="0" smtClean="0"/>
              <a:t> Silicon Valley</a:t>
            </a:r>
          </a:p>
          <a:p>
            <a:pPr lvl="1"/>
            <a:r>
              <a:rPr lang="en-GB" dirty="0" smtClean="0"/>
              <a:t>Vienna can refer to its political and intellectual traditions to account for the values encompassed in Digital Humanism </a:t>
            </a:r>
          </a:p>
          <a:p>
            <a:pPr lvl="2"/>
            <a:r>
              <a:rPr lang="en-GB" dirty="0" smtClean="0"/>
              <a:t>Tying in the traditions of the Vienna Circle combining philosophers, social and natural scientists with impact until the present day    </a:t>
            </a:r>
          </a:p>
          <a:p>
            <a:pPr lvl="2"/>
            <a:r>
              <a:rPr lang="en-GB" dirty="0" smtClean="0"/>
              <a:t>Political traditions of “Red Vienna” which made Vienna one of the most liveable cities today </a:t>
            </a:r>
          </a:p>
          <a:p>
            <a:pPr marL="263525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2) Digital </a:t>
            </a:r>
            <a:r>
              <a:rPr lang="de-DE" dirty="0" err="1" smtClean="0"/>
              <a:t>Humanism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central</a:t>
            </a:r>
            <a:r>
              <a:rPr lang="de-DE" dirty="0" smtClean="0"/>
              <a:t> narrative </a:t>
            </a:r>
            <a:r>
              <a:rPr lang="de-DE" dirty="0" err="1" smtClean="0"/>
              <a:t>for</a:t>
            </a:r>
            <a:r>
              <a:rPr lang="de-DE" dirty="0" smtClean="0"/>
              <a:t> Vienna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en-GB" dirty="0"/>
              <a:t>“Digital Capital of Europe”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6723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This narrative provides a </a:t>
            </a:r>
            <a:r>
              <a:rPr lang="en-GB" sz="1800" b="1" dirty="0" smtClean="0"/>
              <a:t>unique selling proposition </a:t>
            </a:r>
            <a:r>
              <a:rPr lang="en-GB" sz="1800" dirty="0" smtClean="0"/>
              <a:t>among the hundreds of other places selling themselves under the label digital city</a:t>
            </a:r>
          </a:p>
          <a:p>
            <a:r>
              <a:rPr lang="en-GB" sz="1800" dirty="0" smtClean="0"/>
              <a:t>Thereby it can </a:t>
            </a:r>
            <a:r>
              <a:rPr lang="en-GB" sz="1800" b="1" dirty="0" smtClean="0"/>
              <a:t>attract thinkers and researchers </a:t>
            </a:r>
            <a:r>
              <a:rPr lang="en-GB" sz="1800" dirty="0" smtClean="0"/>
              <a:t>that do not find the realisation of humanistic values in their places </a:t>
            </a:r>
            <a:r>
              <a:rPr lang="en-GB" sz="1800" dirty="0" smtClean="0">
                <a:sym typeface="Wingdings" panose="05000000000000000000" pitchFamily="2" charset="2"/>
              </a:rPr>
              <a:t> more and more of these people can be found in companies like FB, Google et al. </a:t>
            </a:r>
          </a:p>
          <a:p>
            <a:r>
              <a:rPr lang="en-GB" sz="1800" dirty="0" smtClean="0"/>
              <a:t>It’s a future investment. Mid- to long-term, Vienna can become an attractive place for </a:t>
            </a:r>
            <a:r>
              <a:rPr lang="en-GB" sz="1800" b="1" dirty="0" smtClean="0"/>
              <a:t>companies that value humanistic values </a:t>
            </a:r>
            <a:r>
              <a:rPr lang="en-GB" sz="1800" dirty="0" smtClean="0"/>
              <a:t>such as privacy  </a:t>
            </a:r>
            <a:endParaRPr lang="en-GB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)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Narrative </a:t>
            </a: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Vienna? </a:t>
            </a:r>
            <a:endParaRPr lang="de-DE" dirty="0"/>
          </a:p>
        </p:txBody>
      </p:sp>
      <p:pic>
        <p:nvPicPr>
          <p:cNvPr id="6146" name="Picture 2" descr="Bildergebnis fÃ¼r apple keynote privac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5" b="25900"/>
          <a:stretch/>
        </p:blipFill>
        <p:spPr bwMode="auto">
          <a:xfrm>
            <a:off x="3990974" y="4386988"/>
            <a:ext cx="5153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7384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87412" y="1619250"/>
            <a:ext cx="7799387" cy="4472713"/>
          </a:xfrm>
        </p:spPr>
        <p:txBody>
          <a:bodyPr/>
          <a:lstStyle/>
          <a:p>
            <a:r>
              <a:rPr lang="de-DE" dirty="0" smtClean="0"/>
              <a:t>Explorative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commissioned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City </a:t>
            </a:r>
            <a:r>
              <a:rPr lang="de-DE" dirty="0" err="1" smtClean="0"/>
              <a:t>of</a:t>
            </a:r>
            <a:r>
              <a:rPr lang="de-DE" dirty="0" smtClean="0"/>
              <a:t> Vienna</a:t>
            </a:r>
          </a:p>
          <a:p>
            <a:r>
              <a:rPr lang="de-DE" dirty="0" smtClean="0"/>
              <a:t>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Katja Mayer in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minutes</a:t>
            </a:r>
            <a:endParaRPr lang="de-DE" dirty="0" smtClean="0"/>
          </a:p>
          <a:p>
            <a:r>
              <a:rPr lang="de-DE" dirty="0" err="1" smtClean="0"/>
              <a:t>Considerable</a:t>
            </a:r>
            <a:r>
              <a:rPr lang="de-DE" dirty="0" smtClean="0"/>
              <a:t> potential, but also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r>
              <a:rPr lang="de-DE" dirty="0" smtClean="0"/>
              <a:t>  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2) Study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potentials</a:t>
            </a:r>
            <a:r>
              <a:rPr lang="de-DE" dirty="0" smtClean="0"/>
              <a:t> in </a:t>
            </a:r>
            <a:r>
              <a:rPr lang="de-DE" dirty="0" err="1" smtClean="0"/>
              <a:t>vienna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98044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WWTF GmbH\Aufträge\Digital Humanism\Präsentation\Bilder\WWTF_DigHum_Bereiche_25.03.2019_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2" b="10105"/>
          <a:stretch/>
        </p:blipFill>
        <p:spPr bwMode="auto">
          <a:xfrm>
            <a:off x="66675" y="74299"/>
            <a:ext cx="6484624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Y:\WWTF GmbH\Aufträge\Digital Humanism\Präsentation\Bilder\leg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99" y="4635157"/>
            <a:ext cx="2305050" cy="143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43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Discussions triggered by actors in Vienna led to an international workshop at TU Vienna on Digital Humanism in April 2019</a:t>
            </a:r>
          </a:p>
          <a:p>
            <a:r>
              <a:rPr lang="en-GB" dirty="0" smtClean="0"/>
              <a:t>Local and international participants; ICT and SSH </a:t>
            </a:r>
            <a:r>
              <a:rPr lang="en-GB" dirty="0" smtClean="0">
                <a:sym typeface="Wingdings" panose="05000000000000000000" pitchFamily="2" charset="2"/>
              </a:rPr>
              <a:t> impressively demonstrated the unease about current developments both in computer science and in society with regard to digitalization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Outcome: an international manifesto that is strongly endorsed by computer science societies (e.g. Informatics Europe); will also be published in ACM Communications 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3) Vienna </a:t>
            </a:r>
            <a:r>
              <a:rPr lang="de-DE" dirty="0" err="1" smtClean="0"/>
              <a:t>Manifesto</a:t>
            </a:r>
            <a:r>
              <a:rPr lang="de-DE" dirty="0" smtClean="0"/>
              <a:t> on Digital </a:t>
            </a:r>
            <a:r>
              <a:rPr lang="de-DE" dirty="0" err="1" smtClean="0"/>
              <a:t>Humanism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5362" name="Picture 2" descr="Participants of the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0226"/>
            <a:ext cx="9143999" cy="21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31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>
                <a:hlinkClick r:id="rId2"/>
              </a:rPr>
              <a:t>https://www.informatik.tuwien.ac.at/dighum/wp-content/uploads/2019/05/manifesto.pdf</a:t>
            </a: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Principles</a:t>
            </a:r>
            <a:r>
              <a:rPr lang="en-GB" sz="1800" dirty="0" smtClean="0"/>
              <a:t> </a:t>
            </a:r>
          </a:p>
          <a:p>
            <a:r>
              <a:rPr lang="en-US" sz="1800" dirty="0"/>
              <a:t>Digital technologies should be designed to promote democracy and inclusion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Privacy and freedom of speech are essential values for democracy and should be at the center of our activities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Effective regulations, rules and laws, based on a broad public discourse, must be established. </a:t>
            </a:r>
            <a:r>
              <a:rPr lang="en-US" sz="1800" dirty="0" smtClean="0"/>
              <a:t> </a:t>
            </a:r>
            <a:r>
              <a:rPr lang="en-US" sz="1800" dirty="0"/>
              <a:t>/ Regulators need to intervene with </a:t>
            </a:r>
            <a:r>
              <a:rPr lang="en-US" sz="1800" dirty="0" smtClean="0"/>
              <a:t>monopolies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/>
              <a:t>Decisions with consequences that have the potential to affect individual or collective human rights must continue to be made by humans.</a:t>
            </a:r>
            <a:endParaRPr lang="en-GB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3) Vienna </a:t>
            </a:r>
            <a:r>
              <a:rPr lang="de-DE" dirty="0" err="1" smtClean="0"/>
              <a:t>Manifesto</a:t>
            </a:r>
            <a:r>
              <a:rPr lang="de-DE" dirty="0" smtClean="0"/>
              <a:t> on Digital </a:t>
            </a:r>
            <a:r>
              <a:rPr lang="de-DE" dirty="0" err="1" smtClean="0"/>
              <a:t>Humanism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0987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87415" y="1181100"/>
            <a:ext cx="7799387" cy="4758463"/>
          </a:xfrm>
        </p:spPr>
        <p:txBody>
          <a:bodyPr/>
          <a:lstStyle/>
          <a:p>
            <a:pPr marL="0" indent="0">
              <a:buNone/>
            </a:pPr>
            <a:r>
              <a:rPr lang="en-GB" sz="1800" i="1" dirty="0" smtClean="0"/>
              <a:t>Principles continued …</a:t>
            </a:r>
          </a:p>
          <a:p>
            <a:r>
              <a:rPr lang="en-US" sz="1800" dirty="0"/>
              <a:t>Scientific approaches crossing different disciplines are a prerequisite for tackling the challenges ahead. </a:t>
            </a:r>
            <a:endParaRPr lang="en-US" sz="1800" dirty="0" smtClean="0"/>
          </a:p>
          <a:p>
            <a:r>
              <a:rPr lang="en-US" sz="1800" dirty="0"/>
              <a:t>Universities are the place where new knowledge is produced and critical thought is cultivated. / Academic and industrial researchers must engage openly with wider society and reflect upon their approaches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Practitioners everywhere ought to acknowledge their shared responsibility for the impact of information technologies. </a:t>
            </a:r>
            <a:endParaRPr lang="en-US" sz="1800" dirty="0" smtClean="0"/>
          </a:p>
          <a:p>
            <a:r>
              <a:rPr lang="en-US" sz="1800" dirty="0"/>
              <a:t>A vision is needed for new educational curricula, combining knowledge from the humanities, the social sciences, and engineering studies</a:t>
            </a:r>
            <a:r>
              <a:rPr lang="en-US" sz="1800" dirty="0" smtClean="0"/>
              <a:t>. </a:t>
            </a:r>
            <a:r>
              <a:rPr lang="en-US" sz="1800" dirty="0"/>
              <a:t>/ Education on computer science / informatics and its societal impact must start as early as possible.</a:t>
            </a:r>
            <a:endParaRPr lang="en-GB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3) Vienna </a:t>
            </a:r>
            <a:r>
              <a:rPr lang="de-DE" dirty="0" err="1" smtClean="0"/>
              <a:t>Manifesto</a:t>
            </a:r>
            <a:r>
              <a:rPr lang="de-DE" dirty="0" smtClean="0"/>
              <a:t> on Digital </a:t>
            </a:r>
            <a:r>
              <a:rPr lang="de-DE" dirty="0" err="1" smtClean="0"/>
              <a:t>Humanism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490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8734" y="1438276"/>
            <a:ext cx="7479589" cy="237172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1) </a:t>
            </a:r>
            <a:r>
              <a:rPr lang="de-DE" dirty="0" err="1" smtClean="0"/>
              <a:t>What‘s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2) A Vienna </a:t>
            </a:r>
            <a:r>
              <a:rPr lang="de-DE" dirty="0" err="1" smtClean="0"/>
              <a:t>profile</a:t>
            </a:r>
            <a:r>
              <a:rPr lang="de-DE" dirty="0" smtClean="0"/>
              <a:t>: Digital </a:t>
            </a:r>
            <a:r>
              <a:rPr lang="de-DE" dirty="0" err="1" smtClean="0"/>
              <a:t>Humanism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3) Vienna </a:t>
            </a:r>
            <a:r>
              <a:rPr lang="de-DE" dirty="0" err="1" smtClean="0"/>
              <a:t>Manifesto</a:t>
            </a:r>
            <a:r>
              <a:rPr lang="de-DE" dirty="0" smtClean="0"/>
              <a:t> on Digital </a:t>
            </a:r>
            <a:r>
              <a:rPr lang="de-DE" dirty="0" err="1" smtClean="0"/>
              <a:t>Humanism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57523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87413" y="1333500"/>
            <a:ext cx="4560888" cy="47584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Computer scientists join the criticism of digitalization that has largely come from the humanities (and mostly have been outsiders) </a:t>
            </a:r>
          </a:p>
          <a:p>
            <a:pPr marL="0" indent="0">
              <a:buNone/>
            </a:pPr>
            <a:r>
              <a:rPr lang="en-GB" dirty="0" smtClean="0"/>
              <a:t>Tim Berners Lee (inventor of the web) diagnosed: “The system is failing!” </a:t>
            </a:r>
          </a:p>
          <a:p>
            <a:r>
              <a:rPr lang="en-GB" dirty="0" smtClean="0"/>
              <a:t>Increasing polarization in the web</a:t>
            </a:r>
          </a:p>
          <a:p>
            <a:r>
              <a:rPr lang="en-GB" dirty="0" smtClean="0"/>
              <a:t>Increasingly powerful gatekeepers </a:t>
            </a:r>
          </a:p>
          <a:p>
            <a:r>
              <a:rPr lang="en-GB" dirty="0" smtClean="0"/>
              <a:t>Misinformation, propaganda, fake news by behavioural micro-targeting and “weaponized AI propaganda” 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1) WHAT IS THE </a:t>
            </a:r>
            <a:r>
              <a:rPr lang="de-DE" dirty="0" err="1" smtClean="0"/>
              <a:t>issue</a:t>
            </a:r>
            <a:r>
              <a:rPr lang="de-DE" dirty="0" smtClean="0"/>
              <a:t> WITH DIGITALIZATION?</a:t>
            </a:r>
            <a:endParaRPr lang="de-DE" dirty="0"/>
          </a:p>
        </p:txBody>
      </p:sp>
      <p:pic>
        <p:nvPicPr>
          <p:cNvPr id="1026" name="Picture 2" descr="Y:\WWTF GmbH\Aufträge\Digital Humanism\Präsentation\Bilder\berner l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6" y="1255399"/>
            <a:ext cx="3352663" cy="246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234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87413" y="1333500"/>
            <a:ext cx="3684588" cy="4758463"/>
          </a:xfrm>
        </p:spPr>
        <p:txBody>
          <a:bodyPr/>
          <a:lstStyle/>
          <a:p>
            <a:r>
              <a:rPr lang="de-DE" dirty="0" smtClean="0"/>
              <a:t>Sean Parker (1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de-DE" dirty="0" err="1" smtClean="0"/>
              <a:t>president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Facebook)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„</a:t>
            </a:r>
            <a:r>
              <a:rPr lang="en-US" dirty="0"/>
              <a:t>To keep the internet free — while becoming richer, faster, than anyone in history — the technological elite needed something to attract billions of users to the ads they were selling. And that something, it turns out, was outrage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sz="1600" i="1" dirty="0"/>
              <a:t>(Noah </a:t>
            </a:r>
            <a:r>
              <a:rPr lang="en-US" sz="1600" i="1" dirty="0" err="1" smtClean="0"/>
              <a:t>Kulwin</a:t>
            </a:r>
            <a:r>
              <a:rPr lang="en-US" sz="1600" i="1" dirty="0" smtClean="0"/>
              <a:t>, New York Magazine) </a:t>
            </a:r>
            <a:endParaRPr lang="de-DE" sz="1600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1) WHAT </a:t>
            </a:r>
            <a:r>
              <a:rPr lang="de-DE" dirty="0"/>
              <a:t>IS THE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/>
              <a:t>WITH DIGITALIZATION?</a:t>
            </a:r>
          </a:p>
        </p:txBody>
      </p:sp>
      <p:pic>
        <p:nvPicPr>
          <p:cNvPr id="2050" name="Picture 2" descr="Y:\WWTF GmbH\Aufträge\Digital Humanism\Präsentation\Bilder\the ve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6" y="1952624"/>
            <a:ext cx="4352924" cy="338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699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ixel.nymag.com/imgs/daily/selectall/2018/04/13/magazine/13-internet-jobs.nocrop.w710.h2147483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4416460"/>
            <a:ext cx="2266950" cy="1694553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87412" y="1333500"/>
            <a:ext cx="7732713" cy="47584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The problem is </a:t>
            </a:r>
            <a:r>
              <a:rPr lang="en-GB" sz="1800" i="1" dirty="0" smtClean="0"/>
              <a:t>not</a:t>
            </a:r>
            <a:r>
              <a:rPr lang="en-GB" sz="1800" dirty="0" smtClean="0"/>
              <a:t> that </a:t>
            </a:r>
            <a:r>
              <a:rPr lang="en-GB" sz="1800" i="1" dirty="0" smtClean="0"/>
              <a:t>a per se neutral technology </a:t>
            </a:r>
            <a:r>
              <a:rPr lang="en-GB" sz="1800" dirty="0" smtClean="0"/>
              <a:t>has been misused by big tech companies but that the system has been designed in a way that incorporated the – some say naive – moral, economic, societal assumptions of their designers:</a:t>
            </a:r>
          </a:p>
          <a:p>
            <a:r>
              <a:rPr lang="en-GB" sz="1800" dirty="0" smtClean="0"/>
              <a:t>The “information wants to be free” paradigm </a:t>
            </a:r>
            <a:r>
              <a:rPr lang="en-GB" sz="1800" dirty="0" smtClean="0">
                <a:sym typeface="Wingdings" panose="05000000000000000000" pitchFamily="2" charset="2"/>
              </a:rPr>
              <a:t> avoid to pay for information while becoming rich at the same time (paying with user data through ads)</a:t>
            </a:r>
          </a:p>
          <a:p>
            <a:r>
              <a:rPr lang="en-GB" sz="1800" dirty="0" smtClean="0">
                <a:sym typeface="Wingdings" panose="05000000000000000000" pitchFamily="2" charset="2"/>
              </a:rPr>
              <a:t>Bypassing (or even destroying) existing societal institutions by imagining a individualized peer-to-peer society (e.g. with cryptocurrencies as it latest instalment)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 smtClean="0">
                <a:sym typeface="Wingdings" panose="05000000000000000000" pitchFamily="2" charset="2"/>
              </a:rPr>
              <a:t>Vardi</a:t>
            </a:r>
            <a:r>
              <a:rPr lang="en-GB" sz="1200" dirty="0" smtClean="0">
                <a:sym typeface="Wingdings" panose="05000000000000000000" pitchFamily="2" charset="2"/>
              </a:rPr>
              <a:t>, M. How the </a:t>
            </a:r>
            <a:r>
              <a:rPr lang="en-US" sz="1200" dirty="0" smtClean="0">
                <a:sym typeface="Wingdings" panose="05000000000000000000" pitchFamily="2" charset="2"/>
              </a:rPr>
              <a:t>Hippies Destroyed </a:t>
            </a:r>
            <a:r>
              <a:rPr lang="en-US" sz="1200" dirty="0">
                <a:sym typeface="Wingdings" panose="05000000000000000000" pitchFamily="2" charset="2"/>
              </a:rPr>
              <a:t>the </a:t>
            </a:r>
            <a:r>
              <a:rPr lang="en-US" sz="1200" dirty="0" smtClean="0">
                <a:sym typeface="Wingdings" panose="05000000000000000000" pitchFamily="2" charset="2"/>
              </a:rPr>
              <a:t>Internet, DOI:10.1145/3226073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>
                <a:sym typeface="Wingdings" panose="05000000000000000000" pitchFamily="2" charset="2"/>
              </a:rPr>
              <a:t>Kulwin</a:t>
            </a:r>
            <a:r>
              <a:rPr lang="en-US" sz="1200" dirty="0" smtClean="0">
                <a:sym typeface="Wingdings" panose="05000000000000000000" pitchFamily="2" charset="2"/>
              </a:rPr>
              <a:t>, N. The Internet </a:t>
            </a:r>
            <a:r>
              <a:rPr lang="en-US" sz="1200" dirty="0">
                <a:sym typeface="Wingdings" panose="05000000000000000000" pitchFamily="2" charset="2"/>
              </a:rPr>
              <a:t>Apologizes … </a:t>
            </a:r>
            <a:endParaRPr lang="en-US" sz="1200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http</a:t>
            </a:r>
            <a:r>
              <a:rPr lang="en-US" sz="1200" dirty="0">
                <a:sym typeface="Wingdings" panose="05000000000000000000" pitchFamily="2" charset="2"/>
              </a:rPr>
              <a:t>://</a:t>
            </a:r>
            <a:r>
              <a:rPr lang="en-US" sz="1200" dirty="0" smtClean="0">
                <a:sym typeface="Wingdings" panose="05000000000000000000" pitchFamily="2" charset="2"/>
              </a:rPr>
              <a:t>nymag.com/intelligencer/2018/04/an-apology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-</a:t>
            </a:r>
            <a:r>
              <a:rPr lang="en-US" sz="1200" dirty="0">
                <a:sym typeface="Wingdings" panose="05000000000000000000" pitchFamily="2" charset="2"/>
              </a:rPr>
              <a:t>for-the-internet-from-the-people-who-built-it.html</a:t>
            </a:r>
            <a:endParaRPr lang="en-GB" sz="1200" dirty="0" smtClean="0">
              <a:sym typeface="Wingdings" panose="05000000000000000000" pitchFamily="2" charset="2"/>
            </a:endParaRP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1) WHAT </a:t>
            </a:r>
            <a:r>
              <a:rPr lang="de-DE" dirty="0"/>
              <a:t>IS THE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/>
              <a:t>WITH DIGITALIZATION?</a:t>
            </a:r>
          </a:p>
        </p:txBody>
      </p:sp>
    </p:spTree>
    <p:extLst>
      <p:ext uri="{BB962C8B-B14F-4D97-AF65-F5344CB8AC3E}">
        <p14:creationId xmlns:p14="http://schemas.microsoft.com/office/powerpoint/2010/main" val="356296948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87412" y="1255400"/>
            <a:ext cx="7799387" cy="1973576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 smtClean="0"/>
              <a:t>Further issues: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b="1" dirty="0" smtClean="0"/>
              <a:t>Delegation of decision making authority to algorithms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… and simultaneously regarding them as “unbiased”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Further fuelled by the expectations towards AI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b="1" dirty="0" smtClean="0"/>
              <a:t>Automation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Skilled workforce replaced by machines   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1) WHAT </a:t>
            </a:r>
            <a:r>
              <a:rPr lang="de-DE" dirty="0"/>
              <a:t>IS THE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/>
              <a:t>WITH DIGITALIZATION?</a:t>
            </a:r>
          </a:p>
        </p:txBody>
      </p:sp>
      <p:pic>
        <p:nvPicPr>
          <p:cNvPr id="4098" name="Picture 2" descr="Bildergebnis fÃ¼r algorithm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5"/>
          <a:stretch/>
        </p:blipFill>
        <p:spPr bwMode="auto">
          <a:xfrm>
            <a:off x="1152525" y="3715299"/>
            <a:ext cx="7239000" cy="230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1759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current system – while under criticism – is well in place and has become deeply entangled with society </a:t>
            </a:r>
            <a:r>
              <a:rPr lang="en-GB" dirty="0" smtClean="0">
                <a:sym typeface="Wingdings" panose="05000000000000000000" pitchFamily="2" charset="2"/>
              </a:rPr>
              <a:t> we cannot simply get rid of it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So far, viable alternatives are not on the horizon 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 lot of experimentation on single aspects of the problems – in particular on the margins of the systems 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Alternatives spaces aren’t occupied by big players - yet  this opens up great potentials for new actors to position themselves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Not unlike the climate catastrophe, single actors might change nothing on a global scale  however, there is a responsibility to contribute to the attempts to change the system </a:t>
            </a:r>
          </a:p>
          <a:p>
            <a:pPr marL="263525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	 </a:t>
            </a:r>
            <a:r>
              <a:rPr lang="de-DE" altLang="ja-JP" dirty="0">
                <a:solidFill>
                  <a:srgbClr val="008FD1"/>
                </a:solidFill>
                <a:sym typeface="Wingdings" panose="05000000000000000000" pitchFamily="2" charset="2"/>
              </a:rPr>
              <a:t>¯\_(</a:t>
            </a:r>
            <a:r>
              <a:rPr lang="ja-JP" altLang="de-DE" dirty="0">
                <a:solidFill>
                  <a:srgbClr val="008FD1"/>
                </a:solidFill>
                <a:sym typeface="Wingdings" panose="05000000000000000000" pitchFamily="2" charset="2"/>
              </a:rPr>
              <a:t>ツ</a:t>
            </a:r>
            <a:r>
              <a:rPr lang="de-DE" altLang="ja-JP" dirty="0" smtClean="0">
                <a:solidFill>
                  <a:srgbClr val="008FD1"/>
                </a:solidFill>
                <a:sym typeface="Wingdings" panose="05000000000000000000" pitchFamily="2" charset="2"/>
              </a:rPr>
              <a:t>)_/¯ </a:t>
            </a:r>
            <a:r>
              <a:rPr lang="de-DE" altLang="ja-JP" dirty="0" err="1" smtClean="0">
                <a:sym typeface="Wingdings" panose="05000000000000000000" pitchFamily="2" charset="2"/>
              </a:rPr>
              <a:t>is</a:t>
            </a:r>
            <a:r>
              <a:rPr lang="de-DE" altLang="ja-JP" dirty="0" smtClean="0">
                <a:sym typeface="Wingdings" panose="05000000000000000000" pitchFamily="2" charset="2"/>
              </a:rPr>
              <a:t> not an </a:t>
            </a:r>
            <a:r>
              <a:rPr lang="de-DE" altLang="ja-JP" dirty="0" err="1" smtClean="0">
                <a:sym typeface="Wingdings" panose="05000000000000000000" pitchFamily="2" charset="2"/>
              </a:rPr>
              <a:t>option</a:t>
            </a:r>
            <a:r>
              <a:rPr lang="de-DE" altLang="ja-JP" dirty="0" smtClean="0">
                <a:sym typeface="Wingdings" panose="05000000000000000000" pitchFamily="2" charset="2"/>
              </a:rPr>
              <a:t>!  </a:t>
            </a:r>
            <a:endParaRPr lang="en-GB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1) </a:t>
            </a:r>
            <a:r>
              <a:rPr lang="de-DE" dirty="0" smtClean="0">
                <a:sym typeface="Wingdings" panose="05000000000000000000" pitchFamily="2" charset="2"/>
              </a:rPr>
              <a:t> 2)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216737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What is it?</a:t>
            </a:r>
          </a:p>
          <a:p>
            <a:r>
              <a:rPr lang="en-GB" dirty="0" smtClean="0"/>
              <a:t>Today‘s technology has become a culture on a global scale and thus co-evolves with society and humanity.</a:t>
            </a:r>
          </a:p>
          <a:p>
            <a:r>
              <a:rPr lang="en-GB" dirty="0" smtClean="0"/>
              <a:t>complex network of humans and technology in which both have the capability to act</a:t>
            </a:r>
          </a:p>
          <a:p>
            <a:r>
              <a:rPr lang="en-GB" dirty="0" smtClean="0"/>
              <a:t>From computer-literate people to people-literate technologies 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2) Digital </a:t>
            </a:r>
            <a:r>
              <a:rPr lang="de-DE" dirty="0" err="1" smtClean="0"/>
              <a:t>Humanism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aN</a:t>
            </a:r>
            <a:r>
              <a:rPr lang="de-DE" dirty="0" smtClean="0"/>
              <a:t> </a:t>
            </a:r>
            <a:r>
              <a:rPr lang="de-DE" dirty="0" err="1" smtClean="0"/>
              <a:t>answer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684869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Humanism seeks to re-introduce human values to the core of our concerns: </a:t>
            </a:r>
          </a:p>
          <a:p>
            <a:pPr lvl="1"/>
            <a:r>
              <a:rPr lang="en-GB" dirty="0" smtClean="0"/>
              <a:t>What is a </a:t>
            </a:r>
            <a:r>
              <a:rPr lang="en-GB" i="1" dirty="0" smtClean="0"/>
              <a:t>good life </a:t>
            </a:r>
            <a:r>
              <a:rPr lang="en-GB" dirty="0" smtClean="0"/>
              <a:t>and how might technologies help to realize it? </a:t>
            </a:r>
          </a:p>
          <a:p>
            <a:pPr lvl="1"/>
            <a:r>
              <a:rPr lang="en-GB" dirty="0" smtClean="0"/>
              <a:t>The </a:t>
            </a:r>
            <a:r>
              <a:rPr lang="en-GB" i="1" dirty="0" smtClean="0"/>
              <a:t>good life</a:t>
            </a:r>
            <a:r>
              <a:rPr lang="en-GB" dirty="0" smtClean="0"/>
              <a:t>: Perhaps the No.1 topic for cities </a:t>
            </a:r>
          </a:p>
          <a:p>
            <a:r>
              <a:rPr lang="en-GB" dirty="0" smtClean="0"/>
              <a:t>Digital Humanism emphasizes that it is not primarily the impacts of technologies on society that should matter </a:t>
            </a:r>
            <a:r>
              <a:rPr lang="en-GB" dirty="0"/>
              <a:t>(because it might then already be too late) </a:t>
            </a:r>
            <a:r>
              <a:rPr lang="en-GB" dirty="0" smtClean="0"/>
              <a:t>but their very design 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Reflexivity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Trans- and </a:t>
            </a:r>
            <a:r>
              <a:rPr lang="en-GB" dirty="0" err="1" smtClean="0">
                <a:sym typeface="Wingdings" panose="05000000000000000000" pitchFamily="2" charset="2"/>
              </a:rPr>
              <a:t>Interdisciplinarity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2) Digital </a:t>
            </a:r>
            <a:r>
              <a:rPr lang="de-DE" dirty="0" err="1" smtClean="0"/>
              <a:t>Humanism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aN</a:t>
            </a:r>
            <a:r>
              <a:rPr lang="de-DE" dirty="0" smtClean="0"/>
              <a:t> </a:t>
            </a:r>
            <a:r>
              <a:rPr lang="de-DE" dirty="0" err="1" smtClean="0"/>
              <a:t>answer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864401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1078</Words>
  <Application>Microsoft Office PowerPoint</Application>
  <PresentationFormat>Bildschirmpräsentation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Symbol</vt:lpstr>
      <vt:lpstr>Wingdings</vt:lpstr>
      <vt:lpstr>2_blank</vt:lpstr>
      <vt:lpstr>Digital Humanism  in Vienna</vt:lpstr>
      <vt:lpstr>1) What‘s the issue?  2) A Vienna profile: Digital Humanism   3) Vienna Manifesto on Digital Humanism  </vt:lpstr>
      <vt:lpstr>1) WHAT IS THE issue WITH DIGITALIZATION?</vt:lpstr>
      <vt:lpstr>1) WHAT IS THE issue WITH DIGITALIZATION?</vt:lpstr>
      <vt:lpstr>1) WHAT IS THE issue WITH DIGITALIZATION?</vt:lpstr>
      <vt:lpstr>1) WHAT IS THE issue WITH DIGITALIZATION?</vt:lpstr>
      <vt:lpstr>1)  2) What to do?</vt:lpstr>
      <vt:lpstr>2) Digital Humanism as aN answer</vt:lpstr>
      <vt:lpstr>2) Digital Humanism as aN answer</vt:lpstr>
      <vt:lpstr>2) Digital Humanism as a central narrative for Vienna as “Digital Capital of Europe” </vt:lpstr>
      <vt:lpstr>2) What does this Narrative offer to Vienna? </vt:lpstr>
      <vt:lpstr>2) Study to identify potentials in vienna</vt:lpstr>
      <vt:lpstr>PowerPoint-Präsentation</vt:lpstr>
      <vt:lpstr>3) Vienna Manifesto on Digital Humanism </vt:lpstr>
      <vt:lpstr>3) Vienna Manifesto on Digital Humanism</vt:lpstr>
      <vt:lpstr>3) Vienna Manifesto on Digital Humanism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Silvia Benes</dc:creator>
  <cp:lastModifiedBy>Gangl Ursula</cp:lastModifiedBy>
  <cp:revision>2210</cp:revision>
  <cp:lastPrinted>2019-06-17T11:09:36Z</cp:lastPrinted>
  <dcterms:created xsi:type="dcterms:W3CDTF">2012-02-22T10:18:50Z</dcterms:created>
  <dcterms:modified xsi:type="dcterms:W3CDTF">2019-06-17T13:25:11Z</dcterms:modified>
</cp:coreProperties>
</file>