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7" r:id="rId6"/>
    <p:sldId id="269" r:id="rId7"/>
    <p:sldId id="270" r:id="rId8"/>
    <p:sldId id="271" r:id="rId9"/>
    <p:sldId id="279" r:id="rId10"/>
    <p:sldId id="272" r:id="rId11"/>
    <p:sldId id="280" r:id="rId12"/>
    <p:sldId id="273" r:id="rId13"/>
    <p:sldId id="274" r:id="rId14"/>
    <p:sldId id="275" r:id="rId15"/>
    <p:sldId id="276" r:id="rId16"/>
    <p:sldId id="277" r:id="rId17"/>
    <p:sldId id="281" r:id="rId18"/>
    <p:sldId id="278" r:id="rId19"/>
    <p:sldId id="282" r:id="rId20"/>
    <p:sldId id="283" r:id="rId21"/>
    <p:sldId id="284" r:id="rId22"/>
    <p:sldId id="285" r:id="rId23"/>
    <p:sldId id="286" r:id="rId24"/>
    <p:sldId id="287" r:id="rId25"/>
  </p:sldIdLst>
  <p:sldSz cx="12192000" cy="6858000"/>
  <p:notesSz cx="6742113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90202"/>
    <a:srgbClr val="E30613"/>
    <a:srgbClr val="CD5FC8"/>
    <a:srgbClr val="FBE19F"/>
    <a:srgbClr val="66FF33"/>
    <a:srgbClr val="D9F3FB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77F53-E9B9-4799-9BD6-27EB9CAC1A9C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74814-D78B-401A-BE77-310C95BFCD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43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9F5F9-D598-49C2-A8B1-A7AE8E8874A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44625-EEA0-4AF1-8B08-FAA1B62DA04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7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presen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015265" y="1591733"/>
            <a:ext cx="5838996" cy="936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Title of Presentation</a:t>
            </a:r>
            <a:endParaRPr lang="de-DE" dirty="0"/>
          </a:p>
        </p:txBody>
      </p:sp>
      <p:sp>
        <p:nvSpPr>
          <p:cNvPr id="16" name="Titelplatzhalter 1"/>
          <p:cNvSpPr txBox="1">
            <a:spLocks/>
          </p:cNvSpPr>
          <p:nvPr userDrawn="1"/>
        </p:nvSpPr>
        <p:spPr>
          <a:xfrm>
            <a:off x="4412193" y="2816225"/>
            <a:ext cx="5838996" cy="12287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9020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dirty="0" smtClean="0">
                <a:solidFill>
                  <a:schemeClr val="tx1"/>
                </a:solidFill>
              </a:rPr>
              <a:t>Subtitle</a:t>
            </a:r>
            <a:endParaRPr lang="de-DE" sz="36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8" y="2184405"/>
            <a:ext cx="3886367" cy="3980392"/>
          </a:xfrm>
          <a:prstGeom prst="rect">
            <a:avLst/>
          </a:prstGeom>
        </p:spPr>
      </p:pic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7645926" y="169332"/>
            <a:ext cx="880008" cy="47413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de-AT" dirty="0" err="1" smtClean="0"/>
              <a:t>Your</a:t>
            </a:r>
            <a:r>
              <a:rPr lang="de-AT" dirty="0" smtClean="0"/>
              <a:t> Logo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3922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962525" y="1140759"/>
            <a:ext cx="6391275" cy="3240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1. Title 1</a:t>
            </a:r>
            <a:br>
              <a:rPr lang="de-DE" dirty="0" smtClean="0"/>
            </a:br>
            <a:r>
              <a:rPr lang="de-DE" dirty="0" smtClean="0"/>
              <a:t>2. Title 2</a:t>
            </a:r>
            <a:br>
              <a:rPr lang="de-DE" dirty="0" smtClean="0"/>
            </a:br>
            <a:r>
              <a:rPr lang="de-DE" dirty="0" smtClean="0"/>
              <a:t>3. Title 3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8" y="2184405"/>
            <a:ext cx="3886367" cy="39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1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632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1591B-8271-4D87-BCB9-771AB4C4651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838201" y="1457325"/>
            <a:ext cx="10515599" cy="3581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Chapter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517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838201" y="1140758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idx="1" hasCustomPrompt="1"/>
          </p:nvPr>
        </p:nvSpPr>
        <p:spPr>
          <a:xfrm>
            <a:off x="838200" y="2572283"/>
            <a:ext cx="10515600" cy="324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de-DE" dirty="0" smtClean="0"/>
              <a:t>First level</a:t>
            </a:r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632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1591B-8271-4D87-BCB9-771AB4C465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603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632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1591B-8271-4D87-BCB9-771AB4C4651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971551"/>
            <a:ext cx="12192000" cy="5229224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455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140758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1" y="2572283"/>
            <a:ext cx="10515600" cy="324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71860" b="16221"/>
          <a:stretch/>
        </p:blipFill>
        <p:spPr>
          <a:xfrm>
            <a:off x="11288153" y="6265531"/>
            <a:ext cx="770466" cy="544629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128898" y="181100"/>
            <a:ext cx="11817567" cy="6556801"/>
            <a:chOff x="128898" y="181100"/>
            <a:chExt cx="11817567" cy="6556801"/>
          </a:xfrm>
        </p:grpSpPr>
        <p:grpSp>
          <p:nvGrpSpPr>
            <p:cNvPr id="13" name="Gruppieren 12"/>
            <p:cNvGrpSpPr/>
            <p:nvPr userDrawn="1"/>
          </p:nvGrpSpPr>
          <p:grpSpPr>
            <a:xfrm>
              <a:off x="128898" y="6176818"/>
              <a:ext cx="3886367" cy="561083"/>
              <a:chOff x="128898" y="6176818"/>
              <a:chExt cx="3886367" cy="561083"/>
            </a:xfrm>
          </p:grpSpPr>
          <p:pic>
            <p:nvPicPr>
              <p:cNvPr id="10" name="Grafik 9"/>
              <p:cNvPicPr>
                <a:picLocks noChangeAspect="1"/>
              </p:cNvPicPr>
              <p:nvPr userDrawn="1"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t="78969" r="39945" b="-7660"/>
              <a:stretch/>
            </p:blipFill>
            <p:spPr>
              <a:xfrm>
                <a:off x="128898" y="6176818"/>
                <a:ext cx="3886367" cy="186475"/>
              </a:xfrm>
              <a:prstGeom prst="rect">
                <a:avLst/>
              </a:prstGeom>
            </p:spPr>
          </p:pic>
          <p:sp>
            <p:nvSpPr>
              <p:cNvPr id="5" name="Rechteck 4"/>
              <p:cNvSpPr/>
              <p:nvPr userDrawn="1"/>
            </p:nvSpPr>
            <p:spPr>
              <a:xfrm>
                <a:off x="216933" y="6337791"/>
                <a:ext cx="37983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0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18.-19.06.2019                                                                                                            </a:t>
                </a:r>
                <a:r>
                  <a:rPr lang="de-DE" sz="1000" baseline="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</a:p>
              <a:p>
                <a:r>
                  <a:rPr lang="de-DE" sz="10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VIENNA #ecc19 </a:t>
                </a:r>
                <a:endParaRPr lang="de-DE" sz="1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uppieren 11"/>
            <p:cNvGrpSpPr/>
            <p:nvPr userDrawn="1"/>
          </p:nvGrpSpPr>
          <p:grpSpPr>
            <a:xfrm>
              <a:off x="7595136" y="181100"/>
              <a:ext cx="4351329" cy="647459"/>
              <a:chOff x="7595136" y="181100"/>
              <a:chExt cx="4351329" cy="647459"/>
            </a:xfrm>
          </p:grpSpPr>
          <p:pic>
            <p:nvPicPr>
              <p:cNvPr id="8" name="Grafik 7"/>
              <p:cNvPicPr>
                <a:picLocks noChangeAspect="1"/>
              </p:cNvPicPr>
              <p:nvPr userDrawn="1"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57" b="19759"/>
              <a:stretch/>
            </p:blipFill>
            <p:spPr>
              <a:xfrm>
                <a:off x="8831766" y="181100"/>
                <a:ext cx="3114699" cy="521634"/>
              </a:xfrm>
              <a:prstGeom prst="rect">
                <a:avLst/>
              </a:prstGeom>
            </p:spPr>
          </p:pic>
          <p:pic>
            <p:nvPicPr>
              <p:cNvPr id="9" name="Grafik 8"/>
              <p:cNvPicPr>
                <a:picLocks noChangeAspect="1"/>
              </p:cNvPicPr>
              <p:nvPr userDrawn="1"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11" t="78969" r="39945" b="-7660"/>
              <a:stretch/>
            </p:blipFill>
            <p:spPr>
              <a:xfrm>
                <a:off x="7595136" y="682872"/>
                <a:ext cx="4351329" cy="1456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8773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50" r:id="rId4"/>
    <p:sldLayoutId id="214748365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9020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2624" y="888762"/>
            <a:ext cx="9938397" cy="1792391"/>
          </a:xfrm>
        </p:spPr>
        <p:txBody>
          <a:bodyPr>
            <a:normAutofit/>
          </a:bodyPr>
          <a:lstStyle/>
          <a:p>
            <a:r>
              <a:rPr lang="de-DE" dirty="0" err="1" smtClean="0"/>
              <a:t>From</a:t>
            </a:r>
            <a:r>
              <a:rPr lang="de-DE" dirty="0" smtClean="0"/>
              <a:t> E-</a:t>
            </a:r>
            <a:r>
              <a:rPr lang="de-DE" dirty="0" err="1" smtClean="0"/>
              <a:t>Government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Digitization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326340" y="3384645"/>
            <a:ext cx="2047164" cy="736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7" name="Gruppieren 6"/>
          <p:cNvGrpSpPr/>
          <p:nvPr/>
        </p:nvGrpSpPr>
        <p:grpSpPr>
          <a:xfrm>
            <a:off x="4437376" y="4895461"/>
            <a:ext cx="2058958" cy="769441"/>
            <a:chOff x="4410080" y="5086533"/>
            <a:chExt cx="2058958" cy="769441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080" y="5182069"/>
              <a:ext cx="1435944" cy="576000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4926841" y="5086533"/>
              <a:ext cx="1542197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AT" sz="2200" dirty="0" smtClean="0">
                  <a:latin typeface="Wiener Melange Extra Bold" panose="020B0802020209020204" pitchFamily="34" charset="0"/>
                </a:rPr>
                <a:t>City </a:t>
              </a:r>
              <a:r>
                <a:rPr lang="de-AT" sz="2200" dirty="0" err="1" smtClean="0">
                  <a:latin typeface="Wiener Melange Extra Bold" panose="020B0802020209020204" pitchFamily="34" charset="0"/>
                </a:rPr>
                <a:t>of</a:t>
              </a:r>
              <a:endParaRPr lang="de-AT" sz="2200" dirty="0" smtClean="0">
                <a:latin typeface="Wiener Melange Extra Bold" panose="020B0802020209020204" pitchFamily="34" charset="0"/>
              </a:endParaRPr>
            </a:p>
            <a:p>
              <a:r>
                <a:rPr lang="de-AT" sz="2200" dirty="0" smtClean="0">
                  <a:latin typeface="Wiener Melange Extra Bold" panose="020B0802020209020204" pitchFamily="34" charset="0"/>
                </a:rPr>
                <a:t>Vienna</a:t>
              </a:r>
              <a:endParaRPr lang="de-AT" sz="2200" dirty="0">
                <a:latin typeface="Wiener Melange Extra Bold" panose="020B0802020209020204" pitchFamily="34" charset="0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4954154" y="5758069"/>
            <a:ext cx="287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>
                <a:latin typeface="Wiener Melange Extra Bold" panose="020B0802020209020204" pitchFamily="34" charset="0"/>
              </a:rPr>
              <a:t>Robin Heilig</a:t>
            </a:r>
          </a:p>
          <a:p>
            <a:r>
              <a:rPr lang="de-AT" sz="1600" dirty="0" err="1" smtClean="0">
                <a:latin typeface="Wiener Melange" panose="020B0502020209020204" pitchFamily="34" charset="0"/>
              </a:rPr>
              <a:t>wien</a:t>
            </a:r>
            <a:r>
              <a:rPr lang="de-AT" sz="1600" dirty="0" smtClean="0">
                <a:latin typeface="Wiener Melange" panose="020B0502020209020204" pitchFamily="34" charset="0"/>
              </a:rPr>
              <a:t> digital/PACE</a:t>
            </a:r>
            <a:endParaRPr lang="de-AT" sz="1600" dirty="0">
              <a:latin typeface="Wiener Melange" panose="020B0502020209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12" y="706264"/>
            <a:ext cx="5652000" cy="56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>
            <a:spLocks noChangeAspect="1"/>
          </p:cNvSpPr>
          <p:nvPr/>
        </p:nvSpPr>
        <p:spPr>
          <a:xfrm>
            <a:off x="1" y="76202"/>
            <a:ext cx="12191999" cy="1485507"/>
          </a:xfrm>
          <a:prstGeom prst="rect">
            <a:avLst/>
          </a:prstGeom>
          <a:noFill/>
        </p:spPr>
        <p:txBody>
          <a:bodyPr wrap="square" lIns="130020" tIns="65010" rIns="130020" bIns="65010" rtlCol="0">
            <a:spAutoFit/>
          </a:bodyPr>
          <a:lstStyle/>
          <a:p>
            <a:pPr algn="ctr"/>
            <a:r>
              <a:rPr lang="de-AT" sz="8800" b="1" dirty="0" err="1">
                <a:latin typeface="Wiener Melange" panose="020B0502020209020204" pitchFamily="34" charset="0"/>
              </a:rPr>
              <a:t>c</a:t>
            </a:r>
            <a:r>
              <a:rPr lang="de-AT" sz="8800" b="1" dirty="0" err="1" smtClean="0">
                <a:latin typeface="Wiener Melange" panose="020B0502020209020204" pitchFamily="34" charset="0"/>
              </a:rPr>
              <a:t>o-create</a:t>
            </a:r>
            <a:r>
              <a:rPr lang="de-AT" sz="8800" b="1" dirty="0" smtClean="0">
                <a:latin typeface="Wiener Melange" panose="020B0502020209020204" pitchFamily="34" charset="0"/>
              </a:rPr>
              <a:t>!</a:t>
            </a:r>
            <a:endParaRPr lang="de-AT" sz="8800" b="1" dirty="0">
              <a:latin typeface="Wiener Melange" panose="020B0502020209020204" pitchFamily="34" charset="0"/>
            </a:endParaRPr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635001" y="2493565"/>
            <a:ext cx="2083248" cy="2428646"/>
            <a:chOff x="786140" y="4079558"/>
            <a:chExt cx="2264400" cy="263983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4079558"/>
              <a:ext cx="2263140" cy="192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140" y="6028374"/>
              <a:ext cx="2264400" cy="69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Gerade Verbindung mit Pfeil 6"/>
          <p:cNvCxnSpPr/>
          <p:nvPr/>
        </p:nvCxnSpPr>
        <p:spPr>
          <a:xfrm>
            <a:off x="2887120" y="3465218"/>
            <a:ext cx="241200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2832520" y="3922417"/>
            <a:ext cx="241200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5439037" y="2799703"/>
            <a:ext cx="1350007" cy="1833718"/>
            <a:chOff x="3922359" y="2743200"/>
            <a:chExt cx="1259241" cy="1710433"/>
          </a:xfrm>
        </p:grpSpPr>
        <p:grpSp>
          <p:nvGrpSpPr>
            <p:cNvPr id="10" name="Gruppieren 9"/>
            <p:cNvGrpSpPr>
              <a:grpSpLocks noChangeAspect="1"/>
            </p:cNvGrpSpPr>
            <p:nvPr/>
          </p:nvGrpSpPr>
          <p:grpSpPr>
            <a:xfrm>
              <a:off x="3922359" y="2743200"/>
              <a:ext cx="1259241" cy="1260000"/>
              <a:chOff x="3657600" y="2514600"/>
              <a:chExt cx="1980000" cy="1981200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25146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5654" y="3955800"/>
                <a:ext cx="1464546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400" y="4062109"/>
              <a:ext cx="1080000" cy="39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9488970" y="2518018"/>
            <a:ext cx="2136828" cy="2412000"/>
            <a:chOff x="5446082" y="287357"/>
            <a:chExt cx="2264400" cy="252845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082" y="2024064"/>
              <a:ext cx="2264400" cy="79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082" y="287357"/>
              <a:ext cx="2264400" cy="1693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Gerade Verbindung mit Pfeil 16"/>
          <p:cNvCxnSpPr/>
          <p:nvPr/>
        </p:nvCxnSpPr>
        <p:spPr>
          <a:xfrm>
            <a:off x="6897280" y="3465218"/>
            <a:ext cx="241200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6845518" y="3922417"/>
            <a:ext cx="241200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798725" y="1947852"/>
            <a:ext cx="2666999" cy="584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de-AT" sz="3200" b="1" dirty="0" err="1">
                <a:latin typeface="Wiener Melange" panose="020B0502020209020204" pitchFamily="34" charset="0"/>
              </a:rPr>
              <a:t>Citizens</a:t>
            </a:r>
            <a:endParaRPr lang="de-AT" sz="3200" b="1" dirty="0">
              <a:latin typeface="Wiener Melange" panose="020B0502020209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81412" y="5726130"/>
            <a:ext cx="2971800" cy="584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de-AT" sz="3200" b="1" dirty="0">
                <a:latin typeface="Wiener Melange" panose="020B0502020209020204" pitchFamily="34" charset="0"/>
              </a:rPr>
              <a:t>Politics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790786" y="5726130"/>
            <a:ext cx="2666999" cy="584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de-AT" sz="3200" b="1" dirty="0">
                <a:latin typeface="Wiener Melange" panose="020B0502020209020204" pitchFamily="34" charset="0"/>
              </a:rPr>
              <a:t>City Council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890752" y="5726132"/>
            <a:ext cx="2971800" cy="584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de-AT" sz="3200" b="1" dirty="0" err="1">
                <a:latin typeface="Wiener Melange" panose="020B0502020209020204" pitchFamily="34" charset="0"/>
              </a:rPr>
              <a:t>Districts</a:t>
            </a:r>
            <a:endParaRPr lang="de-AT" sz="3200" b="1" dirty="0">
              <a:latin typeface="Wiener Melange" panose="020B0502020209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>
            <a:spLocks noChangeAspect="1"/>
          </p:cNvSpPr>
          <p:nvPr/>
        </p:nvSpPr>
        <p:spPr>
          <a:xfrm>
            <a:off x="1" y="76202"/>
            <a:ext cx="12191999" cy="1485507"/>
          </a:xfrm>
          <a:prstGeom prst="rect">
            <a:avLst/>
          </a:prstGeom>
          <a:noFill/>
        </p:spPr>
        <p:txBody>
          <a:bodyPr wrap="square" lIns="130020" tIns="65010" rIns="130020" bIns="65010" rtlCol="0">
            <a:spAutoFit/>
          </a:bodyPr>
          <a:lstStyle/>
          <a:p>
            <a:pPr algn="ctr"/>
            <a:r>
              <a:rPr lang="de-AT" sz="8800" b="1" dirty="0" err="1" smtClean="0">
                <a:latin typeface="Wiener Melange" panose="020B0502020209020204" pitchFamily="34" charset="0"/>
              </a:rPr>
              <a:t>simplify</a:t>
            </a:r>
            <a:r>
              <a:rPr lang="de-AT" sz="8800" b="1" dirty="0" smtClean="0">
                <a:latin typeface="Wiener Melange" panose="020B0502020209020204" pitchFamily="34" charset="0"/>
              </a:rPr>
              <a:t>!</a:t>
            </a:r>
            <a:endParaRPr lang="de-AT" sz="8800" b="1" dirty="0">
              <a:latin typeface="Wiener Melange" panose="020B0502020209020204" pitchFamily="34" charset="0"/>
            </a:endParaRPr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5116663" y="2220395"/>
            <a:ext cx="1958675" cy="3858594"/>
            <a:chOff x="4368800" y="2209800"/>
            <a:chExt cx="3810000" cy="7505700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00" y="2209800"/>
              <a:ext cx="3810000" cy="750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510" y="3196140"/>
              <a:ext cx="3116941" cy="5544000"/>
            </a:xfrm>
            <a:prstGeom prst="rect">
              <a:avLst/>
            </a:prstGeom>
          </p:spPr>
        </p:pic>
      </p:grp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4"/>
          <a:srcRect l="35578" r="25718"/>
          <a:stretch/>
        </p:blipFill>
        <p:spPr>
          <a:xfrm>
            <a:off x="7069555" y="2175194"/>
            <a:ext cx="2052000" cy="397629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757688" y="1628608"/>
            <a:ext cx="2666999" cy="954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de-AT" sz="2800" b="1" dirty="0">
                <a:latin typeface="Wiener Melange" panose="020B0502020209020204" pitchFamily="34" charset="0"/>
              </a:rPr>
              <a:t>Send </a:t>
            </a:r>
            <a:r>
              <a:rPr lang="de-AT" sz="2800" b="1" dirty="0" err="1">
                <a:latin typeface="Wiener Melange" panose="020B0502020209020204" pitchFamily="34" charset="0"/>
              </a:rPr>
              <a:t>within</a:t>
            </a:r>
            <a:r>
              <a:rPr lang="de-AT" sz="2800" b="1" dirty="0">
                <a:latin typeface="Wiener Melange" panose="020B0502020209020204" pitchFamily="34" charset="0"/>
              </a:rPr>
              <a:t/>
            </a:r>
            <a:br>
              <a:rPr lang="de-AT" sz="2800" b="1" dirty="0">
                <a:latin typeface="Wiener Melange" panose="020B0502020209020204" pitchFamily="34" charset="0"/>
              </a:rPr>
            </a:br>
            <a:r>
              <a:rPr lang="de-AT" sz="2800" b="1" dirty="0">
                <a:latin typeface="Wiener Melange" panose="020B0502020209020204" pitchFamily="34" charset="0"/>
              </a:rPr>
              <a:t>15-30 </a:t>
            </a:r>
            <a:r>
              <a:rPr lang="de-AT" sz="2800" b="1" dirty="0" err="1">
                <a:latin typeface="Wiener Melange" panose="020B0502020209020204" pitchFamily="34" charset="0"/>
              </a:rPr>
              <a:t>seconds</a:t>
            </a:r>
            <a:endParaRPr lang="de-AT" sz="2800" b="1" dirty="0">
              <a:latin typeface="Wiener Melange" panose="020B0502020209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32888" y="1628609"/>
            <a:ext cx="2666999" cy="954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de-AT" sz="2800" b="1" dirty="0">
                <a:latin typeface="Wiener Melange" panose="020B0502020209020204" pitchFamily="34" charset="0"/>
              </a:rPr>
              <a:t>NO </a:t>
            </a:r>
            <a:r>
              <a:rPr lang="de-AT" sz="2800" b="1" dirty="0" err="1">
                <a:latin typeface="Wiener Melange" panose="020B0502020209020204" pitchFamily="34" charset="0"/>
              </a:rPr>
              <a:t>registration</a:t>
            </a:r>
            <a:endParaRPr lang="de-AT" sz="2800" b="1" dirty="0">
              <a:latin typeface="Wiener Melange" panose="020B0502020209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828200" y="5356533"/>
            <a:ext cx="2819401" cy="954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de-AT" sz="2800" b="1" dirty="0" err="1">
                <a:latin typeface="Wiener Melange" panose="020B0502020209020204" pitchFamily="34" charset="0"/>
              </a:rPr>
              <a:t>Bidirectional</a:t>
            </a:r>
            <a:endParaRPr lang="de-AT" sz="2800" b="1" dirty="0">
              <a:latin typeface="Wiener Melange" panose="020B0502020209020204" pitchFamily="34" charset="0"/>
            </a:endParaRPr>
          </a:p>
          <a:p>
            <a:pPr algn="ctr"/>
            <a:r>
              <a:rPr lang="de-AT" sz="2800" b="1" dirty="0" err="1">
                <a:latin typeface="Wiener Melange" panose="020B0502020209020204" pitchFamily="34" charset="0"/>
              </a:rPr>
              <a:t>communication</a:t>
            </a:r>
            <a:endParaRPr lang="de-AT" sz="2800" b="1" dirty="0">
              <a:latin typeface="Wiener Melange" panose="020B0502020209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1000" y="5356533"/>
            <a:ext cx="2666999" cy="954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de-AT" sz="2800" b="1" dirty="0">
                <a:latin typeface="Wiener Melange" panose="020B0502020209020204" pitchFamily="34" charset="0"/>
              </a:rPr>
              <a:t>Automat. Push-Updates</a:t>
            </a:r>
          </a:p>
        </p:txBody>
      </p:sp>
    </p:spTree>
    <p:extLst>
      <p:ext uri="{BB962C8B-B14F-4D97-AF65-F5344CB8AC3E}">
        <p14:creationId xmlns:p14="http://schemas.microsoft.com/office/powerpoint/2010/main" val="41144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1" y="1365896"/>
            <a:ext cx="12191999" cy="317827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lIns="130020" tIns="65010" rIns="130020" bIns="65010" rtlCol="0">
            <a:spAutoFit/>
          </a:bodyPr>
          <a:lstStyle/>
          <a:p>
            <a:pPr algn="ctr"/>
            <a:r>
              <a:rPr lang="de-AT" sz="19800" b="1" dirty="0" smtClean="0">
                <a:latin typeface="Wiener Melange" panose="020B0502020209020204" pitchFamily="34" charset="0"/>
              </a:rPr>
              <a:t>43.900</a:t>
            </a:r>
            <a:endParaRPr lang="de-AT" sz="19800" b="1" dirty="0">
              <a:latin typeface="Wiener Melange" panose="020B0502020209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3979228"/>
            <a:ext cx="12192001" cy="1362396"/>
          </a:xfrm>
          <a:prstGeom prst="rect">
            <a:avLst/>
          </a:prstGeom>
          <a:noFill/>
        </p:spPr>
        <p:txBody>
          <a:bodyPr wrap="square" lIns="130020" tIns="65010" rIns="130020" bIns="65010" rtlCol="0">
            <a:spAutoFit/>
          </a:bodyPr>
          <a:lstStyle/>
          <a:p>
            <a:pPr algn="ctr"/>
            <a:r>
              <a:rPr lang="de-AT" sz="8000" b="1" dirty="0">
                <a:latin typeface="Wiener Melange" panose="020B0502020209020204" pitchFamily="34" charset="0"/>
              </a:rPr>
              <a:t>DOWNLOADS</a:t>
            </a:r>
          </a:p>
        </p:txBody>
      </p:sp>
    </p:spTree>
    <p:extLst>
      <p:ext uri="{BB962C8B-B14F-4D97-AF65-F5344CB8AC3E}">
        <p14:creationId xmlns:p14="http://schemas.microsoft.com/office/powerpoint/2010/main" val="41144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1" y="1365896"/>
            <a:ext cx="12191999" cy="317827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lIns="130020" tIns="65010" rIns="130020" bIns="65010" rtlCol="0">
            <a:spAutoFit/>
          </a:bodyPr>
          <a:lstStyle/>
          <a:p>
            <a:pPr algn="ctr"/>
            <a:r>
              <a:rPr lang="de-AT" sz="19800" b="1" dirty="0" smtClean="0">
                <a:latin typeface="Wiener Melange" panose="020B0502020209020204" pitchFamily="34" charset="0"/>
              </a:rPr>
              <a:t>48.300</a:t>
            </a:r>
            <a:endParaRPr lang="de-AT" sz="19800" b="1" dirty="0">
              <a:latin typeface="Wiener Melange" panose="020B0502020209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3979228"/>
            <a:ext cx="12192001" cy="1362396"/>
          </a:xfrm>
          <a:prstGeom prst="rect">
            <a:avLst/>
          </a:prstGeom>
          <a:noFill/>
        </p:spPr>
        <p:txBody>
          <a:bodyPr wrap="square" lIns="130020" tIns="65010" rIns="130020" bIns="65010" rtlCol="0">
            <a:spAutoFit/>
          </a:bodyPr>
          <a:lstStyle/>
          <a:p>
            <a:pPr algn="ctr"/>
            <a:r>
              <a:rPr lang="de-AT" sz="8000" b="1" dirty="0" smtClean="0">
                <a:latin typeface="Wiener Melange" panose="020B0502020209020204" pitchFamily="34" charset="0"/>
              </a:rPr>
              <a:t>REPORTS</a:t>
            </a:r>
            <a:endParaRPr lang="de-AT" sz="8000" b="1" dirty="0">
              <a:latin typeface="Wiener Melange" panose="020B0502020209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3"/>
          <a:stretch/>
        </p:blipFill>
        <p:spPr bwMode="auto">
          <a:xfrm>
            <a:off x="3599400" y="1044361"/>
            <a:ext cx="4993202" cy="399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3599400" y="5258626"/>
            <a:ext cx="4993202" cy="93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>
            <a:spLocks noChangeAspect="1"/>
          </p:cNvSpPr>
          <p:nvPr/>
        </p:nvSpPr>
        <p:spPr>
          <a:xfrm>
            <a:off x="0" y="530717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800" dirty="0" err="1">
                <a:latin typeface="Wiener Melange Extra Bold" panose="020B0802020209020204" pitchFamily="34" charset="0"/>
              </a:rPr>
              <a:t>c</a:t>
            </a:r>
            <a:r>
              <a:rPr lang="de-AT" sz="4800" dirty="0" err="1" smtClean="0">
                <a:latin typeface="Wiener Melange Extra Bold" panose="020B0802020209020204" pitchFamily="34" charset="0"/>
              </a:rPr>
              <a:t>itizen‘s</a:t>
            </a:r>
            <a:r>
              <a:rPr lang="de-AT" sz="4800" dirty="0" smtClean="0">
                <a:latin typeface="Wiener Melange Extra Bold" panose="020B0802020209020204" pitchFamily="34" charset="0"/>
              </a:rPr>
              <a:t> </a:t>
            </a:r>
            <a:r>
              <a:rPr lang="de-AT" sz="4800" dirty="0" err="1" smtClean="0">
                <a:latin typeface="Wiener Melange Extra Bold" panose="020B0802020209020204" pitchFamily="34" charset="0"/>
              </a:rPr>
              <a:t>portal</a:t>
            </a:r>
            <a:endParaRPr lang="de-AT" sz="4800" dirty="0">
              <a:latin typeface="Wiener Melange Extra Bold" panose="020B0802020209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"/>
          <a:stretch/>
        </p:blipFill>
        <p:spPr bwMode="auto">
          <a:xfrm>
            <a:off x="555468" y="1561709"/>
            <a:ext cx="11016000" cy="52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>
            <a:spLocks noChangeAspect="1"/>
          </p:cNvSpPr>
          <p:nvPr/>
        </p:nvSpPr>
        <p:spPr>
          <a:xfrm>
            <a:off x="1" y="76202"/>
            <a:ext cx="12191999" cy="1485507"/>
          </a:xfrm>
          <a:prstGeom prst="rect">
            <a:avLst/>
          </a:prstGeom>
          <a:noFill/>
        </p:spPr>
        <p:txBody>
          <a:bodyPr wrap="square" lIns="130020" tIns="65010" rIns="130020" bIns="65010" rtlCol="0">
            <a:spAutoFit/>
          </a:bodyPr>
          <a:lstStyle/>
          <a:p>
            <a:pPr algn="ctr"/>
            <a:r>
              <a:rPr lang="de-AT" sz="8800" b="1" dirty="0" err="1" smtClean="0">
                <a:latin typeface="Wiener Melange" panose="020B0502020209020204" pitchFamily="34" charset="0"/>
              </a:rPr>
              <a:t>personalize</a:t>
            </a:r>
            <a:r>
              <a:rPr lang="de-AT" sz="8800" b="1" dirty="0" smtClean="0">
                <a:latin typeface="Wiener Melange" panose="020B0502020209020204" pitchFamily="34" charset="0"/>
              </a:rPr>
              <a:t>!</a:t>
            </a:r>
            <a:endParaRPr lang="de-AT" sz="8800" b="1" dirty="0">
              <a:latin typeface="Wiener Melange" panose="020B0502020209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31" y="1395689"/>
            <a:ext cx="7524000" cy="543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>
            <a:spLocks noChangeAspect="1"/>
          </p:cNvSpPr>
          <p:nvPr/>
        </p:nvSpPr>
        <p:spPr>
          <a:xfrm>
            <a:off x="1" y="76202"/>
            <a:ext cx="12191999" cy="1485507"/>
          </a:xfrm>
          <a:prstGeom prst="rect">
            <a:avLst/>
          </a:prstGeom>
          <a:noFill/>
        </p:spPr>
        <p:txBody>
          <a:bodyPr wrap="square" lIns="130020" tIns="65010" rIns="130020" bIns="65010" rtlCol="0">
            <a:spAutoFit/>
          </a:bodyPr>
          <a:lstStyle/>
          <a:p>
            <a:pPr algn="ctr"/>
            <a:r>
              <a:rPr lang="de-AT" sz="8800" b="1" dirty="0" err="1" smtClean="0">
                <a:latin typeface="Wiener Melange" panose="020B0502020209020204" pitchFamily="34" charset="0"/>
              </a:rPr>
              <a:t>rethink</a:t>
            </a:r>
            <a:r>
              <a:rPr lang="de-AT" sz="8800" b="1" dirty="0" smtClean="0">
                <a:latin typeface="Wiener Melange" panose="020B0502020209020204" pitchFamily="34" charset="0"/>
              </a:rPr>
              <a:t>!</a:t>
            </a:r>
            <a:endParaRPr lang="de-AT" sz="8800" b="1" dirty="0">
              <a:latin typeface="Wiener Melange" panose="020B0502020209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8611737" y="1288754"/>
            <a:ext cx="859809" cy="54591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10072048" y="1300153"/>
            <a:ext cx="1951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800" dirty="0" err="1">
                <a:latin typeface="Wiener Melange Extra Bold" panose="020B0802020209020204" pitchFamily="34" charset="0"/>
              </a:rPr>
              <a:t>l</a:t>
            </a:r>
            <a:r>
              <a:rPr lang="de-AT" sz="2800" dirty="0" err="1" smtClean="0">
                <a:latin typeface="Wiener Melange Extra Bold" panose="020B0802020209020204" pitchFamily="34" charset="0"/>
              </a:rPr>
              <a:t>ogged</a:t>
            </a:r>
            <a:r>
              <a:rPr lang="de-AT" sz="2800" dirty="0" smtClean="0">
                <a:latin typeface="Wiener Melange Extra Bold" panose="020B0802020209020204" pitchFamily="34" charset="0"/>
              </a:rPr>
              <a:t> in</a:t>
            </a:r>
            <a:endParaRPr lang="de-AT" sz="2800" dirty="0">
              <a:latin typeface="Wiener Melange Extra Bold" panose="020B0802020209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208292" y="4252593"/>
            <a:ext cx="1833349" cy="244845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10074320" y="4441465"/>
            <a:ext cx="1951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800" dirty="0" err="1" smtClean="0">
                <a:latin typeface="Wiener Melange Extra Bold" panose="020B0802020209020204" pitchFamily="34" charset="0"/>
              </a:rPr>
              <a:t>WienBot</a:t>
            </a:r>
            <a:endParaRPr lang="de-AT" sz="2800" dirty="0">
              <a:latin typeface="Wiener Melange Extra Bold" panose="020B0802020209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071131" y="1834663"/>
            <a:ext cx="2185765" cy="84029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9294125" y="1972621"/>
            <a:ext cx="274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800" dirty="0" err="1">
                <a:latin typeface="Wiener Melange Extra Bold" panose="020B0802020209020204" pitchFamily="34" charset="0"/>
              </a:rPr>
              <a:t>d</a:t>
            </a:r>
            <a:r>
              <a:rPr lang="de-AT" sz="2800" dirty="0" err="1" smtClean="0">
                <a:latin typeface="Wiener Melange Extra Bold" panose="020B0802020209020204" pitchFamily="34" charset="0"/>
              </a:rPr>
              <a:t>irect</a:t>
            </a:r>
            <a:r>
              <a:rPr lang="de-AT" sz="2800" dirty="0" smtClean="0">
                <a:latin typeface="Wiener Melange Extra Bold" panose="020B0802020209020204" pitchFamily="34" charset="0"/>
              </a:rPr>
              <a:t> </a:t>
            </a:r>
            <a:r>
              <a:rPr lang="de-AT" sz="2800" dirty="0" err="1" smtClean="0">
                <a:latin typeface="Wiener Melange Extra Bold" panose="020B0802020209020204" pitchFamily="34" charset="0"/>
              </a:rPr>
              <a:t>contact</a:t>
            </a:r>
            <a:endParaRPr lang="de-AT" sz="2800" dirty="0">
              <a:latin typeface="Wiener Melange Extra Bold" panose="020B0802020209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333917" y="1850585"/>
            <a:ext cx="3628030" cy="226226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/>
          <p:cNvSpPr txBox="1"/>
          <p:nvPr/>
        </p:nvSpPr>
        <p:spPr>
          <a:xfrm>
            <a:off x="166048" y="1972621"/>
            <a:ext cx="274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err="1">
                <a:latin typeface="Wiener Melange Extra Bold" panose="020B0802020209020204" pitchFamily="34" charset="0"/>
              </a:rPr>
              <a:t>m</a:t>
            </a:r>
            <a:r>
              <a:rPr lang="de-AT" sz="2800" dirty="0" err="1" smtClean="0">
                <a:latin typeface="Wiener Melange Extra Bold" panose="020B0802020209020204" pitchFamily="34" charset="0"/>
              </a:rPr>
              <a:t>y</a:t>
            </a:r>
            <a:r>
              <a:rPr lang="de-AT" sz="2800" dirty="0" smtClean="0">
                <a:latin typeface="Wiener Melange Extra Bold" panose="020B0802020209020204" pitchFamily="34" charset="0"/>
              </a:rPr>
              <a:t> </a:t>
            </a:r>
            <a:r>
              <a:rPr lang="de-AT" sz="2800" dirty="0" err="1" smtClean="0">
                <a:latin typeface="Wiener Melange Extra Bold" panose="020B0802020209020204" pitchFamily="34" charset="0"/>
              </a:rPr>
              <a:t>activities</a:t>
            </a:r>
            <a:endParaRPr lang="de-AT" sz="2800" dirty="0">
              <a:latin typeface="Wiener Melange Extra Bold" panose="020B0802020209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577988" y="6585044"/>
            <a:ext cx="859809" cy="27295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/>
          <p:cNvSpPr txBox="1"/>
          <p:nvPr/>
        </p:nvSpPr>
        <p:spPr>
          <a:xfrm>
            <a:off x="168320" y="6396845"/>
            <a:ext cx="3120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err="1">
                <a:latin typeface="Wiener Melange Extra Bold" panose="020B0802020209020204" pitchFamily="34" charset="0"/>
              </a:rPr>
              <a:t>d</a:t>
            </a:r>
            <a:r>
              <a:rPr lang="de-AT" sz="2800" dirty="0" err="1" smtClean="0">
                <a:latin typeface="Wiener Melange Extra Bold" panose="020B0802020209020204" pitchFamily="34" charset="0"/>
              </a:rPr>
              <a:t>irect</a:t>
            </a:r>
            <a:r>
              <a:rPr lang="de-AT" sz="2800" dirty="0" smtClean="0">
                <a:latin typeface="Wiener Melange Extra Bold" panose="020B0802020209020204" pitchFamily="34" charset="0"/>
              </a:rPr>
              <a:t> </a:t>
            </a:r>
            <a:r>
              <a:rPr lang="de-AT" sz="2800" dirty="0" err="1" smtClean="0">
                <a:latin typeface="Wiener Melange Extra Bold" panose="020B0802020209020204" pitchFamily="34" charset="0"/>
              </a:rPr>
              <a:t>feedback</a:t>
            </a:r>
            <a:endParaRPr lang="de-AT" sz="2800" dirty="0">
              <a:latin typeface="Wiener Melange Extra Bold" panose="020B0802020209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1" y="1395484"/>
            <a:ext cx="11412000" cy="54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>
            <a:spLocks noChangeAspect="1"/>
          </p:cNvSpPr>
          <p:nvPr/>
        </p:nvSpPr>
        <p:spPr>
          <a:xfrm>
            <a:off x="1" y="76202"/>
            <a:ext cx="12191999" cy="1485507"/>
          </a:xfrm>
          <a:prstGeom prst="rect">
            <a:avLst/>
          </a:prstGeom>
          <a:noFill/>
        </p:spPr>
        <p:txBody>
          <a:bodyPr wrap="square" lIns="130020" tIns="65010" rIns="130020" bIns="65010" rtlCol="0">
            <a:spAutoFit/>
          </a:bodyPr>
          <a:lstStyle/>
          <a:p>
            <a:pPr algn="ctr"/>
            <a:r>
              <a:rPr lang="de-AT" sz="8800" b="1" dirty="0" err="1" smtClean="0">
                <a:latin typeface="Wiener Melange" panose="020B0502020209020204" pitchFamily="34" charset="0"/>
              </a:rPr>
              <a:t>rethink</a:t>
            </a:r>
            <a:r>
              <a:rPr lang="de-AT" sz="8800" b="1" dirty="0" smtClean="0">
                <a:latin typeface="Wiener Melange" panose="020B0502020209020204" pitchFamily="34" charset="0"/>
              </a:rPr>
              <a:t>!</a:t>
            </a:r>
            <a:endParaRPr lang="de-AT" sz="8800" b="1" dirty="0">
              <a:latin typeface="Wiener Melange" panose="020B0502020209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0085695" y="1385248"/>
            <a:ext cx="859809" cy="54591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Ellipse 5"/>
          <p:cNvSpPr/>
          <p:nvPr/>
        </p:nvSpPr>
        <p:spPr>
          <a:xfrm>
            <a:off x="2144969" y="3734937"/>
            <a:ext cx="2276903" cy="20107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46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>
            <a:spLocks noChangeAspect="1"/>
          </p:cNvSpPr>
          <p:nvPr/>
        </p:nvSpPr>
        <p:spPr>
          <a:xfrm>
            <a:off x="1" y="2437306"/>
            <a:ext cx="12191999" cy="1485507"/>
          </a:xfrm>
          <a:prstGeom prst="rect">
            <a:avLst/>
          </a:prstGeom>
          <a:noFill/>
        </p:spPr>
        <p:txBody>
          <a:bodyPr wrap="square" lIns="130020" tIns="65010" rIns="130020" bIns="65010" rtlCol="0">
            <a:spAutoFit/>
          </a:bodyPr>
          <a:lstStyle/>
          <a:p>
            <a:pPr algn="ctr"/>
            <a:r>
              <a:rPr lang="de-AT" sz="8800" b="1" dirty="0" err="1" smtClean="0">
                <a:latin typeface="Wiener Melange" panose="020B0502020209020204" pitchFamily="34" charset="0"/>
              </a:rPr>
              <a:t>envision</a:t>
            </a:r>
            <a:r>
              <a:rPr lang="de-AT" sz="8800" b="1" dirty="0" smtClean="0">
                <a:latin typeface="Wiener Melange" panose="020B0502020209020204" pitchFamily="34" charset="0"/>
              </a:rPr>
              <a:t>!</a:t>
            </a:r>
            <a:endParaRPr lang="de-AT" sz="8800" b="1" dirty="0">
              <a:latin typeface="Wiener Melange" panose="020B0502020209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Picture 2" descr="I:\IKT_Strategie_WET\IKT_Strategie_Dokumente_WET\Digitale_Agenda_Wien\DA_Proz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56" y="42"/>
            <a:ext cx="10523311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3"/>
          <p:cNvSpPr txBox="1">
            <a:spLocks noChangeAspect="1"/>
          </p:cNvSpPr>
          <p:nvPr/>
        </p:nvSpPr>
        <p:spPr>
          <a:xfrm>
            <a:off x="0" y="2834161"/>
            <a:ext cx="12224510" cy="1375258"/>
          </a:xfrm>
          <a:prstGeom prst="rect">
            <a:avLst/>
          </a:prstGeom>
          <a:solidFill>
            <a:schemeClr val="tx1">
              <a:lumMod val="65000"/>
              <a:lumOff val="35000"/>
              <a:alpha val="68000"/>
            </a:schemeClr>
          </a:solidFill>
        </p:spPr>
        <p:txBody>
          <a:bodyPr wrap="none" lIns="253950" tIns="0" rIns="253950" bIns="0" anchor="t"/>
          <a:lstStyle/>
          <a:p>
            <a:pPr algn="ctr"/>
            <a:r>
              <a:rPr lang="en-US" sz="8000" b="1" dirty="0">
                <a:solidFill>
                  <a:srgbClr val="FFFFFF"/>
                </a:solidFill>
                <a:effectLst>
                  <a:outerShdw blurRad="100000" dist="20000" dir="2700000">
                    <a:srgbClr val="000000">
                      <a:alpha val="50000"/>
                    </a:srgbClr>
                  </a:outerShdw>
                </a:effectLst>
                <a:latin typeface="Wiener Melange Extra Bold" panose="020B0802020209020204" pitchFamily="34" charset="0"/>
              </a:rPr>
              <a:t>Digitale Agenda Wien</a:t>
            </a:r>
          </a:p>
        </p:txBody>
      </p:sp>
    </p:spTree>
    <p:extLst>
      <p:ext uri="{BB962C8B-B14F-4D97-AF65-F5344CB8AC3E}">
        <p14:creationId xmlns:p14="http://schemas.microsoft.com/office/powerpoint/2010/main" val="23449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>
            <a:spLocks noChangeAspect="1"/>
          </p:cNvSpPr>
          <p:nvPr/>
        </p:nvSpPr>
        <p:spPr>
          <a:xfrm>
            <a:off x="1" y="76202"/>
            <a:ext cx="12191999" cy="1485507"/>
          </a:xfrm>
          <a:prstGeom prst="rect">
            <a:avLst/>
          </a:prstGeom>
          <a:noFill/>
        </p:spPr>
        <p:txBody>
          <a:bodyPr wrap="square" lIns="130020" tIns="65010" rIns="130020" bIns="65010" rtlCol="0">
            <a:spAutoFit/>
          </a:bodyPr>
          <a:lstStyle/>
          <a:p>
            <a:pPr algn="ctr"/>
            <a:r>
              <a:rPr lang="de-AT" sz="8800" b="1" dirty="0" err="1" smtClean="0">
                <a:latin typeface="Wiener Melange" panose="020B0502020209020204" pitchFamily="34" charset="0"/>
              </a:rPr>
              <a:t>integrate</a:t>
            </a:r>
            <a:r>
              <a:rPr lang="de-AT" sz="8800" b="1" dirty="0" smtClean="0">
                <a:latin typeface="Wiener Melange" panose="020B0502020209020204" pitchFamily="34" charset="0"/>
              </a:rPr>
              <a:t>!</a:t>
            </a:r>
            <a:endParaRPr lang="de-AT" sz="8800" b="1" dirty="0">
              <a:latin typeface="Wiener Melange" panose="020B0502020209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19" y="1653066"/>
            <a:ext cx="7704000" cy="379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3"/>
          <a:stretch/>
        </p:blipFill>
        <p:spPr bwMode="auto">
          <a:xfrm>
            <a:off x="251310" y="4468530"/>
            <a:ext cx="2700000" cy="215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60" y="4680007"/>
            <a:ext cx="1656000" cy="217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ylinder 6"/>
          <p:cNvSpPr>
            <a:spLocks noChangeAspect="1"/>
          </p:cNvSpPr>
          <p:nvPr/>
        </p:nvSpPr>
        <p:spPr>
          <a:xfrm>
            <a:off x="10071295" y="1653066"/>
            <a:ext cx="1862717" cy="142443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 err="1" smtClean="0">
                <a:solidFill>
                  <a:schemeClr val="tx1"/>
                </a:solidFill>
                <a:latin typeface="Wiener Melange Extra Bold" panose="020B0802020209020204" pitchFamily="34" charset="0"/>
              </a:rPr>
              <a:t>Citizen‘s</a:t>
            </a:r>
            <a:r>
              <a:rPr lang="de-AT" sz="2800" dirty="0" smtClean="0">
                <a:solidFill>
                  <a:schemeClr val="tx1"/>
                </a:solidFill>
                <a:latin typeface="Wiener Melange Extra Bold" panose="020B0802020209020204" pitchFamily="34" charset="0"/>
              </a:rPr>
              <a:t> Data</a:t>
            </a:r>
            <a:endParaRPr lang="de-AT" sz="2800" dirty="0">
              <a:solidFill>
                <a:schemeClr val="tx1"/>
              </a:solidFill>
              <a:latin typeface="Wiener Melange Extra Bold" panose="020B0802020209020204" pitchFamily="34" charset="0"/>
            </a:endParaRPr>
          </a:p>
        </p:txBody>
      </p:sp>
      <p:sp>
        <p:nvSpPr>
          <p:cNvPr id="8" name="Zylinder 7"/>
          <p:cNvSpPr>
            <a:spLocks noChangeAspect="1"/>
          </p:cNvSpPr>
          <p:nvPr/>
        </p:nvSpPr>
        <p:spPr>
          <a:xfrm>
            <a:off x="251310" y="1647825"/>
            <a:ext cx="1862717" cy="142443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 smtClean="0">
                <a:solidFill>
                  <a:schemeClr val="tx1"/>
                </a:solidFill>
                <a:latin typeface="Wiener Melange Extra Bold" panose="020B0802020209020204" pitchFamily="34" charset="0"/>
              </a:rPr>
              <a:t>City Content</a:t>
            </a:r>
            <a:endParaRPr lang="de-AT" sz="2800" dirty="0">
              <a:solidFill>
                <a:schemeClr val="tx1"/>
              </a:solidFill>
              <a:latin typeface="Wiener Melange Extra Bold" panose="020B0802020209020204" pitchFamily="34" charset="0"/>
            </a:endParaRPr>
          </a:p>
        </p:txBody>
      </p:sp>
      <p:cxnSp>
        <p:nvCxnSpPr>
          <p:cNvPr id="10" name="Gerade Verbindung mit Pfeil 9"/>
          <p:cNvCxnSpPr>
            <a:stCxn id="8" idx="3"/>
          </p:cNvCxnSpPr>
          <p:nvPr/>
        </p:nvCxnSpPr>
        <p:spPr>
          <a:xfrm>
            <a:off x="1182669" y="3072256"/>
            <a:ext cx="1084050" cy="69452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9970719" y="3072256"/>
            <a:ext cx="1234094" cy="69452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53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957E-6 1.89639E-6 L 0.37072 -0.15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36" y="-7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>
            <a:spLocks noChangeAspect="1"/>
          </p:cNvSpPr>
          <p:nvPr/>
        </p:nvSpPr>
        <p:spPr>
          <a:xfrm>
            <a:off x="1" y="76202"/>
            <a:ext cx="12191999" cy="1485507"/>
          </a:xfrm>
          <a:prstGeom prst="rect">
            <a:avLst/>
          </a:prstGeom>
          <a:noFill/>
        </p:spPr>
        <p:txBody>
          <a:bodyPr wrap="square" lIns="130020" tIns="65010" rIns="130020" bIns="65010" rtlCol="0">
            <a:spAutoFit/>
          </a:bodyPr>
          <a:lstStyle/>
          <a:p>
            <a:pPr algn="ctr"/>
            <a:r>
              <a:rPr lang="de-AT" sz="8800" b="1" dirty="0" err="1" smtClean="0">
                <a:latin typeface="Wiener Melange" panose="020B0502020209020204" pitchFamily="34" charset="0"/>
              </a:rPr>
              <a:t>collaborate</a:t>
            </a:r>
            <a:r>
              <a:rPr lang="de-AT" sz="8800" b="1" dirty="0" smtClean="0">
                <a:latin typeface="Wiener Melange" panose="020B0502020209020204" pitchFamily="34" charset="0"/>
              </a:rPr>
              <a:t>!</a:t>
            </a:r>
            <a:endParaRPr lang="de-AT" sz="8800" b="1" dirty="0">
              <a:latin typeface="Wiener Melange" panose="020B0502020209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748120" y="1925448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 err="1" smtClean="0">
                <a:latin typeface="Wiener Melange Extra Bold" panose="020B0802020209020204" pitchFamily="34" charset="0"/>
              </a:rPr>
              <a:t>public</a:t>
            </a:r>
            <a:r>
              <a:rPr lang="de-AT" sz="3600" dirty="0" smtClean="0">
                <a:latin typeface="Wiener Melange Extra Bold" panose="020B0802020209020204" pitchFamily="34" charset="0"/>
              </a:rPr>
              <a:t> </a:t>
            </a:r>
            <a:r>
              <a:rPr lang="de-AT" sz="3600" dirty="0" err="1" smtClean="0">
                <a:latin typeface="Wiener Melange Extra Bold" panose="020B0802020209020204" pitchFamily="34" charset="0"/>
              </a:rPr>
              <a:t>administrations</a:t>
            </a:r>
            <a:endParaRPr lang="de-AT" sz="3600" dirty="0">
              <a:latin typeface="Wiener Melange Extra Bold" panose="020B0802020209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57720" y="3869917"/>
            <a:ext cx="645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 err="1" smtClean="0">
                <a:latin typeface="Wiener Melange" panose="020B0502020209020204" pitchFamily="34" charset="0"/>
              </a:rPr>
              <a:t>External</a:t>
            </a:r>
            <a:r>
              <a:rPr lang="de-AT" sz="3600" dirty="0" smtClean="0">
                <a:latin typeface="Wiener Melange" panose="020B0502020209020204" pitchFamily="34" charset="0"/>
              </a:rPr>
              <a:t> </a:t>
            </a:r>
            <a:r>
              <a:rPr lang="de-AT" sz="3600" dirty="0" err="1" smtClean="0">
                <a:latin typeface="Wiener Melange" panose="020B0502020209020204" pitchFamily="34" charset="0"/>
              </a:rPr>
              <a:t>service</a:t>
            </a:r>
            <a:r>
              <a:rPr lang="de-AT" sz="3600" dirty="0" smtClean="0">
                <a:latin typeface="Wiener Melange" panose="020B0502020209020204" pitchFamily="34" charset="0"/>
              </a:rPr>
              <a:t> </a:t>
            </a:r>
            <a:r>
              <a:rPr lang="de-AT" sz="3600" dirty="0" err="1" smtClean="0">
                <a:latin typeface="Wiener Melange" panose="020B0502020209020204" pitchFamily="34" charset="0"/>
              </a:rPr>
              <a:t>providers</a:t>
            </a:r>
            <a:endParaRPr lang="de-AT" sz="3600" dirty="0">
              <a:latin typeface="Wiener Melange" panose="020B0502020209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76920" y="4592448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6000" dirty="0" err="1">
                <a:latin typeface="Wiener Melange Extra Bold" panose="020B0802020209020204" pitchFamily="34" charset="0"/>
              </a:rPr>
              <a:t>s</a:t>
            </a:r>
            <a:r>
              <a:rPr lang="de-AT" sz="6000" dirty="0" err="1" smtClean="0">
                <a:latin typeface="Wiener Melange Extra Bold" panose="020B0802020209020204" pitchFamily="34" charset="0"/>
              </a:rPr>
              <a:t>tart</a:t>
            </a:r>
            <a:r>
              <a:rPr lang="de-AT" sz="6000" dirty="0" smtClean="0">
                <a:latin typeface="Wiener Melange Extra Bold" panose="020B0802020209020204" pitchFamily="34" charset="0"/>
              </a:rPr>
              <a:t> </a:t>
            </a:r>
            <a:r>
              <a:rPr lang="de-AT" sz="6000" dirty="0" err="1" smtClean="0">
                <a:latin typeface="Wiener Melange Extra Bold" panose="020B0802020209020204" pitchFamily="34" charset="0"/>
              </a:rPr>
              <a:t>ups</a:t>
            </a:r>
            <a:endParaRPr lang="de-AT" sz="6000" dirty="0">
              <a:latin typeface="Wiener Melange Extra Bold" panose="020B0802020209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7286485" y="3406883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5400" dirty="0" err="1" smtClean="0">
                <a:latin typeface="Wiener Melange" panose="020B0502020209020204" pitchFamily="34" charset="0"/>
              </a:rPr>
              <a:t>companies</a:t>
            </a:r>
            <a:endParaRPr lang="de-AT" sz="5400" dirty="0">
              <a:latin typeface="Wiener Melange" panose="020B0502020209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454760" y="4258277"/>
            <a:ext cx="500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dirty="0" err="1">
                <a:latin typeface="Wiener Melange Extra Bold" panose="020B0802020209020204" pitchFamily="34" charset="0"/>
              </a:rPr>
              <a:t>i</a:t>
            </a:r>
            <a:r>
              <a:rPr lang="de-AT" sz="3600" dirty="0" err="1" smtClean="0">
                <a:latin typeface="Wiener Melange Extra Bold" panose="020B0802020209020204" pitchFamily="34" charset="0"/>
              </a:rPr>
              <a:t>nnovation</a:t>
            </a:r>
            <a:r>
              <a:rPr lang="de-AT" sz="3600" dirty="0" smtClean="0">
                <a:latin typeface="Wiener Melange Extra Bold" panose="020B0802020209020204" pitchFamily="34" charset="0"/>
              </a:rPr>
              <a:t> </a:t>
            </a:r>
            <a:r>
              <a:rPr lang="de-AT" sz="3600" dirty="0" err="1" smtClean="0">
                <a:latin typeface="Wiener Melange Extra Bold" panose="020B0802020209020204" pitchFamily="34" charset="0"/>
              </a:rPr>
              <a:t>hubs</a:t>
            </a:r>
            <a:endParaRPr lang="de-AT" sz="3600" dirty="0">
              <a:latin typeface="Wiener Melange Extra Bold" panose="020B0802020209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98559" y="2850041"/>
            <a:ext cx="3336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7200" dirty="0" err="1" smtClean="0">
                <a:latin typeface="Wiener Melange Extra Bold" panose="020B0802020209020204" pitchFamily="34" charset="0"/>
              </a:rPr>
              <a:t>cities</a:t>
            </a:r>
            <a:endParaRPr lang="de-AT" sz="7200" dirty="0">
              <a:latin typeface="Wiener Melange Extra Bold" panose="020B0802020209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86320" y="5583048"/>
            <a:ext cx="6257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5400" dirty="0" err="1">
                <a:latin typeface="Wiener Melange" panose="020B0502020209020204" pitchFamily="34" charset="0"/>
              </a:rPr>
              <a:t>r</a:t>
            </a:r>
            <a:r>
              <a:rPr lang="de-AT" sz="5400" dirty="0" err="1" smtClean="0">
                <a:latin typeface="Wiener Melange" panose="020B0502020209020204" pitchFamily="34" charset="0"/>
              </a:rPr>
              <a:t>esearch</a:t>
            </a:r>
            <a:r>
              <a:rPr lang="de-AT" sz="5400" dirty="0" smtClean="0">
                <a:latin typeface="Wiener Melange" panose="020B0502020209020204" pitchFamily="34" charset="0"/>
              </a:rPr>
              <a:t> </a:t>
            </a:r>
            <a:r>
              <a:rPr lang="de-AT" sz="5400" dirty="0" err="1" smtClean="0">
                <a:latin typeface="Wiener Melange" panose="020B0502020209020204" pitchFamily="34" charset="0"/>
              </a:rPr>
              <a:t>institutes</a:t>
            </a:r>
            <a:endParaRPr lang="de-AT" sz="5400" dirty="0">
              <a:latin typeface="Wiener Melange" panose="020B0502020209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891120" y="279591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 err="1" smtClean="0">
                <a:latin typeface="Wiener Melange" panose="020B0502020209020204" pitchFamily="34" charset="0"/>
              </a:rPr>
              <a:t>universities</a:t>
            </a:r>
            <a:endParaRPr lang="de-AT" sz="3600" dirty="0">
              <a:latin typeface="Wiener Melange" panose="020B0502020209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3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56" y="0"/>
            <a:ext cx="9180000" cy="6885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spect="1"/>
          </p:cNvSpPr>
          <p:nvPr/>
        </p:nvSpPr>
        <p:spPr>
          <a:xfrm>
            <a:off x="0" y="2834161"/>
            <a:ext cx="12224510" cy="1375258"/>
          </a:xfrm>
          <a:prstGeom prst="rect">
            <a:avLst/>
          </a:prstGeom>
          <a:solidFill>
            <a:schemeClr val="tx1">
              <a:lumMod val="65000"/>
              <a:lumOff val="35000"/>
              <a:alpha val="68000"/>
            </a:schemeClr>
          </a:solidFill>
        </p:spPr>
        <p:txBody>
          <a:bodyPr wrap="none" lIns="253950" tIns="0" rIns="253950" bIns="0" anchor="t"/>
          <a:lstStyle/>
          <a:p>
            <a:pPr algn="ctr"/>
            <a:r>
              <a:rPr lang="en-US" sz="8000" b="1" dirty="0" smtClean="0">
                <a:solidFill>
                  <a:srgbClr val="FFFFFF"/>
                </a:solidFill>
                <a:effectLst>
                  <a:outerShdw blurRad="100000" dist="20000" dir="2700000">
                    <a:srgbClr val="000000">
                      <a:alpha val="50000"/>
                    </a:srgbClr>
                  </a:outerShdw>
                </a:effectLst>
                <a:latin typeface="Wiener Melange Extra Bold" panose="020B0802020209020204" pitchFamily="34" charset="0"/>
              </a:rPr>
              <a:t>together</a:t>
            </a:r>
            <a:endParaRPr lang="en-US" sz="8000" b="1" dirty="0">
              <a:solidFill>
                <a:srgbClr val="FFFFFF"/>
              </a:solidFill>
              <a:effectLst>
                <a:outerShdw blurRad="100000" dist="20000" dir="2700000">
                  <a:srgbClr val="000000">
                    <a:alpha val="50000"/>
                  </a:srgbClr>
                </a:outerShdw>
              </a:effectLst>
              <a:latin typeface="Wiener Melange Extra Bold" panose="020B0802020209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520" y="0"/>
            <a:ext cx="9144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spect="1"/>
          </p:cNvSpPr>
          <p:nvPr/>
        </p:nvSpPr>
        <p:spPr>
          <a:xfrm>
            <a:off x="0" y="2834161"/>
            <a:ext cx="12224510" cy="1375258"/>
          </a:xfrm>
          <a:prstGeom prst="rect">
            <a:avLst/>
          </a:prstGeom>
          <a:solidFill>
            <a:schemeClr val="tx1">
              <a:lumMod val="65000"/>
              <a:lumOff val="35000"/>
              <a:alpha val="68000"/>
            </a:schemeClr>
          </a:solidFill>
        </p:spPr>
        <p:txBody>
          <a:bodyPr wrap="none" lIns="253950" tIns="0" rIns="253950" bIns="0" anchor="t"/>
          <a:lstStyle/>
          <a:p>
            <a:pPr algn="ctr"/>
            <a:r>
              <a:rPr lang="en-US" sz="8000" b="1" dirty="0" smtClean="0">
                <a:solidFill>
                  <a:srgbClr val="FFFFFF"/>
                </a:solidFill>
                <a:effectLst>
                  <a:outerShdw blurRad="100000" dist="20000" dir="2700000">
                    <a:srgbClr val="000000">
                      <a:alpha val="50000"/>
                    </a:srgbClr>
                  </a:outerShdw>
                </a:effectLst>
                <a:latin typeface="Wiener Melange Extra Bold" panose="020B0802020209020204" pitchFamily="34" charset="0"/>
              </a:rPr>
              <a:t>OpenSpace Day</a:t>
            </a:r>
            <a:endParaRPr lang="en-US" sz="8000" b="1" dirty="0">
              <a:solidFill>
                <a:srgbClr val="FFFFFF"/>
              </a:solidFill>
              <a:effectLst>
                <a:outerShdw blurRad="100000" dist="20000" dir="2700000">
                  <a:srgbClr val="000000">
                    <a:alpha val="50000"/>
                  </a:srgbClr>
                </a:outerShdw>
              </a:effectLst>
              <a:latin typeface="Wiener Melange Extra Bold" panose="020B0802020209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/>
          <a:srcRect t="22283" b="2569"/>
          <a:stretch/>
        </p:blipFill>
        <p:spPr>
          <a:xfrm>
            <a:off x="0" y="0"/>
            <a:ext cx="12199937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283" b="2569"/>
          <a:stretch/>
        </p:blipFill>
        <p:spPr>
          <a:xfrm>
            <a:off x="0" y="0"/>
            <a:ext cx="12199937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92" y="0"/>
            <a:ext cx="9168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34" b="19617"/>
          <a:stretch/>
        </p:blipFill>
        <p:spPr>
          <a:xfrm>
            <a:off x="0" y="-8"/>
            <a:ext cx="1219992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" y="43"/>
            <a:ext cx="12192000" cy="68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95538" y="483332"/>
            <a:ext cx="11964585" cy="5923949"/>
            <a:chOff x="0" y="1534227"/>
            <a:chExt cx="13004800" cy="643898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400" y="1534227"/>
              <a:ext cx="8892000" cy="4561773"/>
            </a:xfrm>
            <a:prstGeom prst="rect">
              <a:avLst/>
            </a:prstGeom>
          </p:spPr>
        </p:pic>
        <p:grpSp>
          <p:nvGrpSpPr>
            <p:cNvPr id="6" name="Gruppieren 5"/>
            <p:cNvGrpSpPr/>
            <p:nvPr/>
          </p:nvGrpSpPr>
          <p:grpSpPr>
            <a:xfrm>
              <a:off x="0" y="5418667"/>
              <a:ext cx="13004800" cy="2554545"/>
              <a:chOff x="0" y="3810000"/>
              <a:chExt cx="9144000" cy="1796164"/>
            </a:xfrm>
            <a:solidFill>
              <a:schemeClr val="bg1"/>
            </a:solidFill>
          </p:grpSpPr>
          <p:sp>
            <p:nvSpPr>
              <p:cNvPr id="7" name="Textfeld 6"/>
              <p:cNvSpPr txBox="1"/>
              <p:nvPr/>
            </p:nvSpPr>
            <p:spPr>
              <a:xfrm>
                <a:off x="0" y="3810000"/>
                <a:ext cx="9144000" cy="179616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0" dirty="0">
                    <a:latin typeface="Wiener Melange" panose="020B0502020209020204" pitchFamily="34" charset="0"/>
                  </a:rPr>
                  <a:t>Innovationteam </a:t>
                </a:r>
                <a:r>
                  <a:rPr lang="de-AT" sz="8000" dirty="0" err="1">
                    <a:latin typeface="Wiener Melange" panose="020B0502020209020204" pitchFamily="34" charset="0"/>
                  </a:rPr>
                  <a:t>for</a:t>
                </a:r>
                <a:endParaRPr lang="de-AT" sz="8000" dirty="0">
                  <a:latin typeface="Wiener Melange" panose="020B0502020209020204" pitchFamily="34" charset="0"/>
                </a:endParaRPr>
              </a:p>
              <a:p>
                <a:pPr algn="ctr"/>
                <a:endParaRPr lang="de-AT" sz="8000" dirty="0">
                  <a:latin typeface="Wiener Melange" panose="020B0502020209020204" pitchFamily="34" charset="0"/>
                </a:endParaRPr>
              </a:p>
            </p:txBody>
          </p:sp>
          <p:sp>
            <p:nvSpPr>
              <p:cNvPr id="8" name="Textfeld 7"/>
              <p:cNvSpPr txBox="1"/>
              <p:nvPr/>
            </p:nvSpPr>
            <p:spPr>
              <a:xfrm>
                <a:off x="0" y="4651878"/>
                <a:ext cx="9144000" cy="9305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8000" dirty="0" err="1">
                    <a:latin typeface="Wiener Melange" panose="020B0502020209020204" pitchFamily="34" charset="0"/>
                  </a:rPr>
                  <a:t>digitization</a:t>
                </a:r>
                <a:r>
                  <a:rPr lang="de-AT" sz="8000" dirty="0">
                    <a:latin typeface="Wiener Melange" panose="020B0502020209020204" pitchFamily="34" charset="0"/>
                  </a:rPr>
                  <a:t> </a:t>
                </a:r>
                <a:r>
                  <a:rPr lang="de-AT" sz="8000" dirty="0" err="1">
                    <a:latin typeface="Wiener Melange" panose="020B0502020209020204" pitchFamily="34" charset="0"/>
                  </a:rPr>
                  <a:t>of</a:t>
                </a:r>
                <a:r>
                  <a:rPr lang="de-AT" sz="8000" dirty="0">
                    <a:latin typeface="Wiener Melange" panose="020B0502020209020204" pitchFamily="34" charset="0"/>
                  </a:rPr>
                  <a:t> Vienna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44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">
  <a:themeElements>
    <a:clrScheme name="Benutzerdefiniert 3">
      <a:dk1>
        <a:sysClr val="windowText" lastClr="000000"/>
      </a:dk1>
      <a:lt1>
        <a:sysClr val="window" lastClr="FFFFFF"/>
      </a:lt1>
      <a:dk2>
        <a:srgbClr val="DDA63A"/>
      </a:dk2>
      <a:lt2>
        <a:srgbClr val="FD6925"/>
      </a:lt2>
      <a:accent1>
        <a:srgbClr val="D90202"/>
      </a:accent1>
      <a:accent2>
        <a:srgbClr val="3F7E44"/>
      </a:accent2>
      <a:accent3>
        <a:srgbClr val="DDA63A"/>
      </a:accent3>
      <a:accent4>
        <a:srgbClr val="26BDE2"/>
      </a:accent4>
      <a:accent5>
        <a:srgbClr val="FCC30B"/>
      </a:accent5>
      <a:accent6>
        <a:srgbClr val="FD6925"/>
      </a:accent6>
      <a:hlink>
        <a:srgbClr val="D90202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31F360D540344096BF0ACDEE884D11" ma:contentTypeVersion="12" ma:contentTypeDescription="Ein neues Dokument erstellen." ma:contentTypeScope="" ma:versionID="59e7612669137d1b67642b3702a87be4">
  <xsd:schema xmlns:xsd="http://www.w3.org/2001/XMLSchema" xmlns:xs="http://www.w3.org/2001/XMLSchema" xmlns:p="http://schemas.microsoft.com/office/2006/metadata/properties" xmlns:ns2="cdc0b12d-b889-473e-9405-bea9878270d6" xmlns:ns3="1dfc6296-8956-4f3d-b8ef-5183867e0ba1" targetNamespace="http://schemas.microsoft.com/office/2006/metadata/properties" ma:root="true" ma:fieldsID="069ce04b040c9d46c4fc9fe43f13db34" ns2:_="" ns3:_="">
    <xsd:import namespace="cdc0b12d-b889-473e-9405-bea9878270d6"/>
    <xsd:import namespace="1dfc6296-8956-4f3d-b8ef-5183867e0ba1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Kategorie_x0020_2" minOccurs="0"/>
                <xsd:element ref="ns2:Abteilung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0b12d-b889-473e-9405-bea9878270d6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list="{918ab338-5d33-4db8-ad14-f2c43c9c93f6}" ma:internalName="Kategorie" ma:readOnly="false" ma:showField="Title">
      <xsd:simpleType>
        <xsd:restriction base="dms:Lookup"/>
      </xsd:simpleType>
    </xsd:element>
    <xsd:element name="Kategorie_x0020_2" ma:index="3" nillable="true" ma:displayName="Kategorie_2" ma:list="{918ab338-5d33-4db8-ad14-f2c43c9c93f6}" ma:internalName="Kategorie_x0020_2" ma:readOnly="false" ma:showField="Title">
      <xsd:simpleType>
        <xsd:restriction base="dms:Lookup"/>
      </xsd:simpleType>
    </xsd:element>
    <xsd:element name="Abteilung" ma:index="4" ma:displayName="Abteilung" ma:format="Dropdown" ma:internalName="Abteilung">
      <xsd:simpleType>
        <xsd:restriction base="dms:Choice">
          <xsd:enumeration value="Kommunikationsmanagement"/>
          <xsd:enumeration value="Qualitätsmanagement"/>
          <xsd:enumeration value="Projektmanagement"/>
          <xsd:enumeration value="Medienarbeit"/>
          <xsd:enumeration value="PR &amp; Strategische Kommunikation"/>
          <xsd:enumeration value="Wirtschaft &amp; EU-Projekte"/>
          <xsd:enumeration value="Social Media"/>
          <xsd:enumeration value="Empfang"/>
          <xsd:enumeration value="Veranstaltungsmanagement"/>
          <xsd:enumeration value="Allgemein"/>
          <xsd:enumeration value="Auslandsbüro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c6296-8956-4f3d-b8ef-5183867e0b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cdc0b12d-b889-473e-9405-bea9878270d6">11</Kategorie>
    <Kategorie_x0020_2 xmlns="cdc0b12d-b889-473e-9405-bea9878270d6" xsi:nil="true"/>
    <Abteilung xmlns="cdc0b12d-b889-473e-9405-bea9878270d6">Qualitätsmanagement</Abteilung>
  </documentManagement>
</p:properties>
</file>

<file path=customXml/itemProps1.xml><?xml version="1.0" encoding="utf-8"?>
<ds:datastoreItem xmlns:ds="http://schemas.openxmlformats.org/officeDocument/2006/customXml" ds:itemID="{4AADEAC1-C4D6-4D1A-B5A0-B42FA3F80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c0b12d-b889-473e-9405-bea9878270d6"/>
    <ds:schemaRef ds:uri="1dfc6296-8956-4f3d-b8ef-5183867e0b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A9F4B8-F6BB-4629-BC46-4F40D76FB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2425B6-4F44-49C2-AC37-695C1E98E48A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1dfc6296-8956-4f3d-b8ef-5183867e0ba1"/>
    <ds:schemaRef ds:uri="cdc0b12d-b889-473e-9405-bea9878270d6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</Words>
  <Application>Microsoft Office PowerPoint</Application>
  <PresentationFormat>Breitbild</PresentationFormat>
  <Paragraphs>47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Wiener Melange</vt:lpstr>
      <vt:lpstr>Wiener Melange Extra Bold</vt:lpstr>
      <vt:lpstr>layout</vt:lpstr>
      <vt:lpstr>From E-Government to Digitization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WH IT Services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PowerPoint-Vorlage-Deutsch</dc:title>
  <dc:creator>Borozan Natascha</dc:creator>
  <cp:lastModifiedBy>Gangl Ursula</cp:lastModifiedBy>
  <cp:revision>74</cp:revision>
  <cp:lastPrinted>2016-02-22T12:36:40Z</cp:lastPrinted>
  <dcterms:created xsi:type="dcterms:W3CDTF">2016-02-22T09:09:43Z</dcterms:created>
  <dcterms:modified xsi:type="dcterms:W3CDTF">2019-06-11T08:02:26Z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0x010100C831F360D540344096BF0ACDEE884D11</vt:lpwstr>
  </property>
</Properties>
</file>