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7"/>
  </p:notesMasterIdLst>
  <p:sldIdLst>
    <p:sldId id="256" r:id="rId2"/>
    <p:sldId id="301" r:id="rId3"/>
    <p:sldId id="291" r:id="rId4"/>
    <p:sldId id="303" r:id="rId5"/>
    <p:sldId id="305" r:id="rId6"/>
    <p:sldId id="304" r:id="rId7"/>
    <p:sldId id="293" r:id="rId8"/>
    <p:sldId id="307" r:id="rId9"/>
    <p:sldId id="295" r:id="rId10"/>
    <p:sldId id="306" r:id="rId11"/>
    <p:sldId id="281" r:id="rId12"/>
    <p:sldId id="297" r:id="rId13"/>
    <p:sldId id="299" r:id="rId14"/>
    <p:sldId id="302" r:id="rId15"/>
    <p:sldId id="27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121526"/>
    <a:srgbClr val="001871"/>
    <a:srgbClr val="00A0BA"/>
    <a:srgbClr val="98EBF7"/>
    <a:srgbClr val="7A283C"/>
    <a:srgbClr val="1D3A89"/>
    <a:srgbClr val="FFFF00"/>
    <a:srgbClr val="00B331"/>
    <a:srgbClr val="005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54" autoAdjust="0"/>
  </p:normalViewPr>
  <p:slideViewPr>
    <p:cSldViewPr snapToGrid="0" showGuides="1">
      <p:cViewPr varScale="1">
        <p:scale>
          <a:sx n="57" d="100"/>
          <a:sy n="57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17.06.2019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 userDrawn="1"/>
        </p:nvGrpSpPr>
        <p:grpSpPr>
          <a:xfrm>
            <a:off x="-38811" y="0"/>
            <a:ext cx="12230811" cy="6858000"/>
            <a:chOff x="-38811" y="0"/>
            <a:chExt cx="12230811" cy="6858000"/>
          </a:xfrm>
        </p:grpSpPr>
        <p:pic>
          <p:nvPicPr>
            <p:cNvPr id="11" name="Obrázek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9" b="5790"/>
            <a:stretch/>
          </p:blipFill>
          <p:spPr>
            <a:xfrm>
              <a:off x="-38811" y="0"/>
              <a:ext cx="12230811" cy="6858000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 userDrawn="1"/>
          </p:nvSpPr>
          <p:spPr>
            <a:xfrm>
              <a:off x="0" y="0"/>
              <a:ext cx="9107905" cy="6858000"/>
            </a:xfrm>
            <a:prstGeom prst="rect">
              <a:avLst/>
            </a:prstGeom>
            <a:solidFill>
              <a:srgbClr val="00187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767" y="5281863"/>
              <a:ext cx="1187362" cy="11873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249" y="293209"/>
            <a:ext cx="81168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199" y="1638700"/>
            <a:ext cx="81168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201" y="291601"/>
            <a:ext cx="8669852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201" y="1257878"/>
            <a:ext cx="8669852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499201" y="1895475"/>
            <a:ext cx="4761732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5442806" y="1895474"/>
            <a:ext cx="4761732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60768" y="5931568"/>
            <a:ext cx="786733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201" y="291601"/>
            <a:ext cx="8669852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201" y="1257878"/>
            <a:ext cx="8669852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499199" y="1905718"/>
            <a:ext cx="8669852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Chart</a:t>
            </a:r>
            <a:endParaRPr lang="cs-CZ" dirty="0"/>
          </a:p>
        </p:txBody>
      </p:sp>
      <p:sp>
        <p:nvSpPr>
          <p:cNvPr id="5" name="Obdélník 4"/>
          <p:cNvSpPr/>
          <p:nvPr userDrawn="1"/>
        </p:nvSpPr>
        <p:spPr>
          <a:xfrm>
            <a:off x="10960768" y="5931568"/>
            <a:ext cx="786733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1" y="-2"/>
            <a:ext cx="9156900" cy="6869775"/>
          </a:xfrm>
          <a:prstGeom prst="rect">
            <a:avLst/>
          </a:prstGeom>
          <a:solidFill>
            <a:srgbClr val="00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400" y="5932800"/>
            <a:ext cx="81168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2" y="5081342"/>
            <a:ext cx="1398718" cy="13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-38811" y="0"/>
            <a:ext cx="12230811" cy="6858000"/>
            <a:chOff x="-38811" y="0"/>
            <a:chExt cx="12230811" cy="6858000"/>
          </a:xfrm>
        </p:grpSpPr>
        <p:pic>
          <p:nvPicPr>
            <p:cNvPr id="7" name="Obrázek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9" b="5790"/>
            <a:stretch/>
          </p:blipFill>
          <p:spPr>
            <a:xfrm>
              <a:off x="-38811" y="0"/>
              <a:ext cx="12230811" cy="6858000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 userDrawn="1"/>
          </p:nvSpPr>
          <p:spPr>
            <a:xfrm>
              <a:off x="0" y="0"/>
              <a:ext cx="9107905" cy="6858000"/>
            </a:xfrm>
            <a:prstGeom prst="rect">
              <a:avLst/>
            </a:prstGeom>
            <a:solidFill>
              <a:srgbClr val="00187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767" y="5281863"/>
              <a:ext cx="1187362" cy="1187311"/>
            </a:xfrm>
            <a:prstGeom prst="rect">
              <a:avLst/>
            </a:prstGeom>
          </p:spPr>
        </p:pic>
      </p:grpSp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934075"/>
            <a:ext cx="8115300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9365447" y="4937760"/>
            <a:ext cx="2677263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Obdelník"/>
          <p:cNvSpPr/>
          <p:nvPr userDrawn="1"/>
        </p:nvSpPr>
        <p:spPr>
          <a:xfrm>
            <a:off x="1" y="-2"/>
            <a:ext cx="9156900" cy="6869775"/>
          </a:xfrm>
          <a:prstGeom prst="rect">
            <a:avLst/>
          </a:prstGeom>
          <a:solidFill>
            <a:srgbClr val="00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9200" y="291600"/>
            <a:ext cx="81168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200" y="1638775"/>
            <a:ext cx="81168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95" y="5058485"/>
            <a:ext cx="1398718" cy="13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9200" y="1825626"/>
            <a:ext cx="54576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1467" y="1825626"/>
            <a:ext cx="5455325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618134" y="333829"/>
            <a:ext cx="2129367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10960768" y="5931568"/>
            <a:ext cx="786733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  <p:grpSp>
        <p:nvGrpSpPr>
          <p:cNvPr id="7" name="Skupina 6"/>
          <p:cNvGrpSpPr/>
          <p:nvPr userDrawn="1"/>
        </p:nvGrpSpPr>
        <p:grpSpPr>
          <a:xfrm>
            <a:off x="0" y="-12032"/>
            <a:ext cx="9216189" cy="6870032"/>
            <a:chOff x="-12029" y="-12032"/>
            <a:chExt cx="9216189" cy="6870032"/>
          </a:xfrm>
        </p:grpSpPr>
        <p:pic>
          <p:nvPicPr>
            <p:cNvPr id="3" name="Obrázek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8" r="3057"/>
            <a:stretch/>
          </p:blipFill>
          <p:spPr>
            <a:xfrm>
              <a:off x="0" y="-12032"/>
              <a:ext cx="9204160" cy="6870032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 userDrawn="1"/>
          </p:nvSpPr>
          <p:spPr>
            <a:xfrm>
              <a:off x="-12029" y="0"/>
              <a:ext cx="9216189" cy="6858000"/>
            </a:xfrm>
            <a:prstGeom prst="rect">
              <a:avLst/>
            </a:prstGeom>
            <a:solidFill>
              <a:srgbClr val="00187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1" y="-2"/>
            <a:ext cx="9156900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200" y="291601"/>
            <a:ext cx="81168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499200" y="1841500"/>
            <a:ext cx="81168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10960768" y="5931568"/>
            <a:ext cx="786733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1" y="-2"/>
            <a:ext cx="9156900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200" y="291601"/>
            <a:ext cx="81168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499200" y="1841500"/>
            <a:ext cx="81168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10960768" y="5931568"/>
            <a:ext cx="786733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1" y="-2"/>
            <a:ext cx="9156900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200" y="291601"/>
            <a:ext cx="81168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499200" y="1841500"/>
            <a:ext cx="81168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10960768" y="5931568"/>
            <a:ext cx="786733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201" y="291601"/>
            <a:ext cx="8669852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201" y="1257878"/>
            <a:ext cx="8669852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499201" y="1895475"/>
            <a:ext cx="8669852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  <p:sp>
        <p:nvSpPr>
          <p:cNvPr id="5" name="Obdélník 4"/>
          <p:cNvSpPr/>
          <p:nvPr userDrawn="1"/>
        </p:nvSpPr>
        <p:spPr>
          <a:xfrm>
            <a:off x="10960768" y="5931568"/>
            <a:ext cx="786733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68" y="5931568"/>
            <a:ext cx="755459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12192000" cy="68563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200" y="291601"/>
            <a:ext cx="11165245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00" y="1838425"/>
            <a:ext cx="11165245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 smtClean="0"/>
              <a:t>Edit Master text styles</a:t>
            </a:r>
          </a:p>
          <a:p>
            <a:pPr lvl="0"/>
            <a:endParaRPr lang="cs-CZ" dirty="0" smtClean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74000" y="6096100"/>
            <a:ext cx="2912533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+mj-lt"/>
              </a:rPr>
              <a:t>PRAGUE – Supporting Innovation through Digital Transformation</a:t>
            </a:r>
            <a:endParaRPr lang="en-GB" sz="3600" dirty="0">
              <a:latin typeface="+mj-lt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98249" y="2781700"/>
            <a:ext cx="8116800" cy="56789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Sarka</a:t>
            </a:r>
            <a:r>
              <a:rPr lang="en-GB" dirty="0" smtClean="0"/>
              <a:t> Fila </a:t>
            </a:r>
            <a:r>
              <a:rPr lang="en-GB" dirty="0" err="1" smtClean="0"/>
              <a:t>Tomanova</a:t>
            </a:r>
            <a:r>
              <a:rPr lang="en-GB" dirty="0" smtClean="0"/>
              <a:t>, Head of Project Preparation and Implementation Unit</a:t>
            </a:r>
          </a:p>
          <a:p>
            <a:pPr marL="0" indent="0">
              <a:buNone/>
            </a:pPr>
            <a:r>
              <a:rPr lang="en-GB" dirty="0" smtClean="0"/>
              <a:t>City of Prague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1871"/>
                </a:solidFill>
              </a:rPr>
              <a:t>Prague </a:t>
            </a:r>
            <a:r>
              <a:rPr lang="cs-CZ" dirty="0">
                <a:solidFill>
                  <a:srgbClr val="001871"/>
                </a:solidFill>
              </a:rPr>
              <a:t>– MOBiLus </a:t>
            </a:r>
            <a:r>
              <a:rPr lang="cs-CZ" dirty="0" err="1">
                <a:solidFill>
                  <a:srgbClr val="001871"/>
                </a:solidFill>
              </a:rPr>
              <a:t>Innovation</a:t>
            </a:r>
            <a:r>
              <a:rPr lang="cs-CZ" dirty="0">
                <a:solidFill>
                  <a:srgbClr val="001871"/>
                </a:solidFill>
              </a:rPr>
              <a:t> Hub East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Promoting innovation projects in urban mobility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knowledge triangle of the top industries, cities and science subjects – triple helix R&amp;D transfer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STRATEGIC OBJECTIVES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541338" lvl="1" indent="-269875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Space &amp; urban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reorganisation</a:t>
            </a:r>
            <a:endParaRPr lang="en-US" sz="2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541338" lvl="1" indent="-269875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Education &amp; Training</a:t>
            </a:r>
          </a:p>
          <a:p>
            <a:pPr marL="541338" lvl="1" indent="-269875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Research &amp; Technology innovation</a:t>
            </a:r>
          </a:p>
          <a:p>
            <a:pPr marL="541338" lvl="1" indent="-269875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Business creation &amp; entrepreneurship</a:t>
            </a:r>
          </a:p>
          <a:p>
            <a:pPr marL="541338" lvl="1" indent="-269875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Regulation &amp;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behavioral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change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429500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 txBox="1">
            <a:spLocks/>
          </p:cNvSpPr>
          <p:nvPr/>
        </p:nvSpPr>
        <p:spPr>
          <a:xfrm>
            <a:off x="498249" y="293209"/>
            <a:ext cx="8116800" cy="760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PRAGUE </a:t>
            </a:r>
            <a:r>
              <a:rPr lang="cs-CZ" sz="3600" dirty="0" smtClean="0">
                <a:solidFill>
                  <a:schemeClr val="bg1"/>
                </a:solidFill>
                <a:latin typeface="+mj-lt"/>
              </a:rPr>
              <a:t>as a </a:t>
            </a:r>
            <a:r>
              <a:rPr lang="cs-CZ" sz="3600" dirty="0" err="1" smtClean="0">
                <a:solidFill>
                  <a:schemeClr val="bg1"/>
                </a:solidFill>
                <a:latin typeface="+mj-lt"/>
              </a:rPr>
              <a:t>Lab</a:t>
            </a:r>
            <a:endParaRPr lang="cs-CZ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3600" dirty="0" smtClean="0">
                <a:solidFill>
                  <a:schemeClr val="bg1"/>
                </a:solidFill>
                <a:latin typeface="+mj-lt"/>
              </a:rPr>
              <a:t>A Place </a:t>
            </a:r>
            <a:r>
              <a:rPr lang="cs-CZ" sz="3600" dirty="0" err="1" smtClean="0">
                <a:solidFill>
                  <a:schemeClr val="bg1"/>
                </a:solidFill>
                <a:latin typeface="+mj-lt"/>
              </a:rPr>
              <a:t>Where</a:t>
            </a:r>
            <a:r>
              <a:rPr lang="cs-CZ" sz="3600" dirty="0" smtClean="0">
                <a:solidFill>
                  <a:schemeClr val="bg1"/>
                </a:solidFill>
                <a:latin typeface="+mj-lt"/>
              </a:rPr>
              <a:t> to Test &amp; </a:t>
            </a:r>
            <a:r>
              <a:rPr lang="cs-CZ" sz="3600" dirty="0" err="1" smtClean="0">
                <a:solidFill>
                  <a:schemeClr val="bg1"/>
                </a:solidFill>
                <a:latin typeface="+mj-lt"/>
              </a:rPr>
              <a:t>Innovate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54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1871"/>
                </a:solidFill>
              </a:rPr>
              <a:t>Autonomous</a:t>
            </a:r>
            <a:r>
              <a:rPr lang="cs-CZ" dirty="0" smtClean="0">
                <a:solidFill>
                  <a:srgbClr val="001871"/>
                </a:solidFill>
              </a:rPr>
              <a:t> </a:t>
            </a:r>
            <a:r>
              <a:rPr lang="cs-CZ" dirty="0" err="1" smtClean="0">
                <a:solidFill>
                  <a:srgbClr val="001871"/>
                </a:solidFill>
              </a:rPr>
              <a:t>Driving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201" y="1838425"/>
            <a:ext cx="7742432" cy="4109938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GOVERNMENT ACTION PLAN ON AUTONOMOUS DRIVING: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construction of test track by the government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legislative changes 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g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o</a:t>
            </a:r>
            <a:r>
              <a:rPr lang="en-US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vernment</a:t>
            </a:r>
            <a:r>
              <a:rPr 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subsidies</a:t>
            </a:r>
            <a:b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PRAGUE – PLACE WHERE TO TEST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u</a:t>
            </a:r>
            <a:r>
              <a:rPr lang="en-US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rban</a:t>
            </a:r>
            <a:r>
              <a:rPr 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area (including Old Town) &amp; Suburban area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GOLEMIO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Virtual City model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GSA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- s</a:t>
            </a:r>
            <a:r>
              <a:rPr lang="en-US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atel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l</a:t>
            </a:r>
            <a:r>
              <a:rPr lang="en-US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ite</a:t>
            </a:r>
            <a:r>
              <a:rPr 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navigation GALLILEO &amp; EGNOS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429500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2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1871"/>
                </a:solidFill>
              </a:rPr>
              <a:t>Public Transport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200" y="1838425"/>
            <a:ext cx="7321325" cy="3262964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COMPLEX TEST BED FOR MOBILITY INNOVATION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722313" lvl="1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Complex public transport system</a:t>
            </a:r>
          </a:p>
          <a:p>
            <a:pPr marL="722313" lvl="1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Several means of transportation (metro, trams, buses)</a:t>
            </a:r>
          </a:p>
          <a:p>
            <a:pPr marL="722313" lvl="1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High density of connectivity</a:t>
            </a:r>
          </a:p>
          <a:p>
            <a:pPr marL="722313" lvl="1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Billions of passengers transported annually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GOALS:</a:t>
            </a:r>
          </a:p>
          <a:p>
            <a:pPr marL="722313" lvl="1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Utilizing the complex public transport system</a:t>
            </a:r>
          </a:p>
          <a:p>
            <a:pPr marL="722313" lvl="1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Creation of complex transport system: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429500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910349" y="770021"/>
            <a:ext cx="4133261" cy="4860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 smtClean="0"/>
              <a:t>HIGHLIGHTS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Bahnschrift" panose="020B0502040204020203" pitchFamily="34" charset="0"/>
                <a:cs typeface="Calibri" panose="020F0502020204030204" pitchFamily="34" charset="0"/>
              </a:rPr>
              <a:t>5</a:t>
            </a:r>
            <a:r>
              <a:rPr lang="en-GB" sz="1800" baseline="30000" dirty="0" smtClean="0">
                <a:latin typeface="Bahnschrift" panose="020B0502040204020203" pitchFamily="34" charset="0"/>
                <a:cs typeface="Calibri" panose="020F0502020204030204" pitchFamily="34" charset="0"/>
              </a:rPr>
              <a:t>th</a:t>
            </a:r>
            <a:r>
              <a:rPr lang="en-GB" sz="1800" dirty="0" smtClean="0"/>
              <a:t> best public transport in the world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1,23 </a:t>
            </a:r>
            <a:r>
              <a:rPr lang="en-GB" sz="1800" dirty="0" err="1" smtClean="0"/>
              <a:t>bil</a:t>
            </a:r>
            <a:r>
              <a:rPr lang="en-GB" sz="1800" dirty="0" smtClean="0"/>
              <a:t>. passengers annually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76% electric transportation, 24% fossil fuels</a:t>
            </a:r>
            <a:endParaRPr lang="en-GB" sz="1200" dirty="0" smtClean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Modal split</a:t>
            </a:r>
            <a:r>
              <a:rPr lang="en-GB" sz="1800" b="1" dirty="0" smtClean="0"/>
              <a:t>: </a:t>
            </a:r>
            <a:r>
              <a:rPr lang="en-GB" sz="1800" dirty="0" smtClean="0"/>
              <a:t>59% public transport, 41% individual (car) transport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7937433" y="3230285"/>
            <a:ext cx="1888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METRO</a:t>
            </a:r>
            <a:r>
              <a:rPr lang="en-GB" sz="1600" b="1" dirty="0" smtClean="0"/>
              <a:t>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48% passengers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3 lines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66 km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err="1" smtClean="0"/>
              <a:t>GoA</a:t>
            </a:r>
            <a:r>
              <a:rPr lang="en-GB" sz="1600" dirty="0" smtClean="0"/>
              <a:t> 2 technology</a:t>
            </a:r>
          </a:p>
        </p:txBody>
      </p:sp>
      <p:sp>
        <p:nvSpPr>
          <p:cNvPr id="7" name="Obdélník 6"/>
          <p:cNvSpPr/>
          <p:nvPr/>
        </p:nvSpPr>
        <p:spPr>
          <a:xfrm>
            <a:off x="9915663" y="3230285"/>
            <a:ext cx="19415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TRAMS</a:t>
            </a:r>
            <a:r>
              <a:rPr lang="en-GB" sz="1600" b="1" dirty="0" smtClean="0"/>
              <a:t>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28% passengers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34 lines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142,7 km</a:t>
            </a:r>
          </a:p>
          <a:p>
            <a:endParaRPr lang="en-GB" sz="1600" dirty="0"/>
          </a:p>
        </p:txBody>
      </p:sp>
      <p:sp>
        <p:nvSpPr>
          <p:cNvPr id="8" name="Obdélník 7"/>
          <p:cNvSpPr/>
          <p:nvPr/>
        </p:nvSpPr>
        <p:spPr>
          <a:xfrm>
            <a:off x="9964139" y="4353669"/>
            <a:ext cx="18950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BUSSES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24% passengers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142 lines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GB" sz="1600" dirty="0" smtClean="0"/>
              <a:t>834 km</a:t>
            </a:r>
            <a:endParaRPr lang="en-GB" sz="1600" dirty="0"/>
          </a:p>
        </p:txBody>
      </p:sp>
      <p:sp>
        <p:nvSpPr>
          <p:cNvPr id="9" name="Obdélník 8"/>
          <p:cNvSpPr/>
          <p:nvPr/>
        </p:nvSpPr>
        <p:spPr>
          <a:xfrm>
            <a:off x="866588" y="5230832"/>
            <a:ext cx="6144567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E-CARSHARING + BUSSES + METRO + TRAMS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931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1871"/>
                </a:solidFill>
              </a:rPr>
              <a:t>Prague – </a:t>
            </a:r>
            <a:r>
              <a:rPr lang="cs-CZ" dirty="0" err="1" smtClean="0">
                <a:solidFill>
                  <a:srgbClr val="001871"/>
                </a:solidFill>
              </a:rPr>
              <a:t>Lab</a:t>
            </a:r>
            <a:r>
              <a:rPr lang="cs-CZ" dirty="0" smtClean="0">
                <a:solidFill>
                  <a:srgbClr val="001871"/>
                </a:solidFill>
              </a:rPr>
              <a:t> </a:t>
            </a:r>
            <a:r>
              <a:rPr lang="cs-CZ" dirty="0" err="1" smtClean="0">
                <a:solidFill>
                  <a:srgbClr val="001871"/>
                </a:solidFill>
              </a:rPr>
              <a:t>of</a:t>
            </a:r>
            <a:r>
              <a:rPr lang="cs-CZ" dirty="0" smtClean="0">
                <a:solidFill>
                  <a:srgbClr val="001871"/>
                </a:solidFill>
              </a:rPr>
              <a:t> </a:t>
            </a:r>
            <a:r>
              <a:rPr lang="cs-CZ" dirty="0" err="1" smtClean="0">
                <a:solidFill>
                  <a:srgbClr val="001871"/>
                </a:solidFill>
              </a:rPr>
              <a:t>Decentralized</a:t>
            </a:r>
            <a:r>
              <a:rPr lang="cs-CZ" dirty="0" smtClean="0">
                <a:solidFill>
                  <a:srgbClr val="001871"/>
                </a:solidFill>
              </a:rPr>
              <a:t> </a:t>
            </a:r>
            <a:r>
              <a:rPr lang="cs-CZ" dirty="0" err="1" smtClean="0">
                <a:solidFill>
                  <a:srgbClr val="001871"/>
                </a:solidFill>
              </a:rPr>
              <a:t>Economy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#</a:t>
            </a:r>
            <a:r>
              <a:rPr lang="en-GB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1 Bitcoin Metropolis (</a:t>
            </a:r>
            <a:r>
              <a:rPr lang="en-GB" sz="2400" i="1" dirty="0" smtClean="0">
                <a:solidFill>
                  <a:schemeClr val="tx1"/>
                </a:solidFill>
                <a:cs typeface="Calibri" panose="020F0502020204030204" pitchFamily="34" charset="0"/>
              </a:rPr>
              <a:t>Forbes, 2018</a:t>
            </a:r>
            <a:r>
              <a:rPr lang="en-GB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Exploring the potential of blockchain in public sector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Close cooperation with key players - Blockchain Republic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Innovation vouchers</a:t>
            </a:r>
            <a:endParaRPr lang="cs-CZ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Education</a:t>
            </a:r>
            <a:endParaRPr lang="cs-CZ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Supporting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startups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SMEs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– </a:t>
            </a:r>
            <a:r>
              <a:rPr lang="cs-CZ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hackathons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incubators</a:t>
            </a:r>
            <a:r>
              <a:rPr lang="cs-CZ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accelerators</a:t>
            </a:r>
            <a:endParaRPr lang="en-GB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429500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5143" y="2132096"/>
            <a:ext cx="8115300" cy="5466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5142" y="3332748"/>
            <a:ext cx="477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Sarka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F</a:t>
            </a:r>
            <a:r>
              <a:rPr lang="cs-CZ" sz="2400" dirty="0" smtClean="0">
                <a:solidFill>
                  <a:schemeClr val="bg1"/>
                </a:solidFill>
              </a:rPr>
              <a:t>ila Tomanova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City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Prague</a:t>
            </a:r>
          </a:p>
          <a:p>
            <a:r>
              <a:rPr lang="cs-CZ" sz="2400" i="1" dirty="0" smtClean="0">
                <a:solidFill>
                  <a:schemeClr val="bg1"/>
                </a:solidFill>
              </a:rPr>
              <a:t>sarka.fila.tomanova@praha.eu</a:t>
            </a:r>
            <a:endParaRPr lang="cs-CZ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1871"/>
                </a:solidFill>
              </a:rPr>
              <a:t>Agenda</a:t>
            </a:r>
            <a:endParaRPr lang="cs-CZ" dirty="0">
              <a:solidFill>
                <a:srgbClr val="001871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915374" y="2061606"/>
            <a:ext cx="10332896" cy="2815195"/>
            <a:chOff x="964369" y="870480"/>
            <a:chExt cx="10332896" cy="2528547"/>
          </a:xfrm>
        </p:grpSpPr>
        <p:sp>
          <p:nvSpPr>
            <p:cNvPr id="5" name="Rounded Rectangle 2"/>
            <p:cNvSpPr/>
            <p:nvPr/>
          </p:nvSpPr>
          <p:spPr>
            <a:xfrm>
              <a:off x="964369" y="870480"/>
              <a:ext cx="10332896" cy="252854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296978" y="1620543"/>
              <a:ext cx="2973493" cy="1164142"/>
              <a:chOff x="1296978" y="1620543"/>
              <a:chExt cx="2973493" cy="1164142"/>
            </a:xfrm>
          </p:grpSpPr>
          <p:sp>
            <p:nvSpPr>
              <p:cNvPr id="21" name="Title 3"/>
              <p:cNvSpPr txBox="1">
                <a:spLocks/>
              </p:cNvSpPr>
              <p:nvPr/>
            </p:nvSpPr>
            <p:spPr>
              <a:xfrm>
                <a:off x="1702531" y="1620543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cs-CZ" sz="2400" b="0" dirty="0" smtClean="0">
                    <a:latin typeface="+mn-lt"/>
                    <a:ea typeface="Roboto Medium" charset="0"/>
                    <a:cs typeface="Roboto Medium" charset="0"/>
                  </a:rPr>
                  <a:t>Prague as a Smart City</a:t>
                </a:r>
                <a:endParaRPr lang="en-US" sz="2400" b="0" dirty="0">
                  <a:latin typeface="+mn-lt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22" name="Title 3"/>
              <p:cNvSpPr txBox="1">
                <a:spLocks/>
              </p:cNvSpPr>
              <p:nvPr/>
            </p:nvSpPr>
            <p:spPr>
              <a:xfrm>
                <a:off x="1296978" y="2239102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2000" b="0" dirty="0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Our strategy to support </a:t>
                </a:r>
                <a:r>
                  <a:rPr lang="cs-CZ" sz="2000" b="0" dirty="0" err="1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new</a:t>
                </a:r>
                <a:r>
                  <a:rPr lang="cs-CZ" sz="2000" b="0" dirty="0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 </a:t>
                </a:r>
                <a:r>
                  <a:rPr lang="cs-CZ" sz="2000" b="0" dirty="0" err="1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technologies</a:t>
                </a:r>
                <a:r>
                  <a:rPr lang="en-GB" sz="2000" b="0" dirty="0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 for better life in the city.</a:t>
                </a:r>
                <a:endParaRPr lang="en-GB" sz="2000" b="0" dirty="0">
                  <a:solidFill>
                    <a:schemeClr val="tx1">
                      <a:alpha val="50000"/>
                    </a:schemeClr>
                  </a:solidFill>
                  <a:latin typeface="+mn-lt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23" name="Oval 13"/>
              <p:cNvSpPr/>
              <p:nvPr/>
            </p:nvSpPr>
            <p:spPr>
              <a:xfrm>
                <a:off x="1410392" y="1663469"/>
                <a:ext cx="288000" cy="2586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ea typeface="Roboto Medium" charset="0"/>
                    <a:cs typeface="Roboto Medium" charset="0"/>
                  </a:rPr>
                  <a:t>1</a:t>
                </a:r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4642157" y="1663469"/>
              <a:ext cx="2991027" cy="1121216"/>
              <a:chOff x="1332864" y="1663469"/>
              <a:chExt cx="2991027" cy="1121216"/>
            </a:xfrm>
          </p:grpSpPr>
          <p:sp>
            <p:nvSpPr>
              <p:cNvPr id="17" name="Title 3"/>
              <p:cNvSpPr txBox="1">
                <a:spLocks/>
              </p:cNvSpPr>
              <p:nvPr/>
            </p:nvSpPr>
            <p:spPr>
              <a:xfrm>
                <a:off x="1755951" y="1663469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cs-CZ" sz="2400" b="0" dirty="0" smtClean="0">
                    <a:latin typeface="+mn-lt"/>
                    <a:ea typeface="Roboto Medium" charset="0"/>
                    <a:cs typeface="Roboto Medium" charset="0"/>
                  </a:rPr>
                  <a:t>Prague as a Hub</a:t>
                </a:r>
                <a:endParaRPr lang="en-US" sz="2400" b="0" dirty="0">
                  <a:latin typeface="+mn-lt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8" name="Title 3"/>
              <p:cNvSpPr txBox="1">
                <a:spLocks/>
              </p:cNvSpPr>
              <p:nvPr/>
            </p:nvSpPr>
            <p:spPr>
              <a:xfrm>
                <a:off x="1332864" y="2239102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2000" b="0" dirty="0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Exploring and nurturing disruptive technologies for city innovation.</a:t>
                </a:r>
                <a:endParaRPr lang="en-GB" sz="2000" b="0" dirty="0">
                  <a:solidFill>
                    <a:schemeClr val="tx1">
                      <a:alpha val="50000"/>
                    </a:schemeClr>
                  </a:solidFill>
                  <a:latin typeface="+mn-lt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19" name="Oval 19"/>
              <p:cNvSpPr/>
              <p:nvPr/>
            </p:nvSpPr>
            <p:spPr>
              <a:xfrm>
                <a:off x="1410392" y="1663469"/>
                <a:ext cx="288000" cy="258675"/>
              </a:xfrm>
              <a:prstGeom prst="ellipse">
                <a:avLst/>
              </a:prstGeom>
              <a:solidFill>
                <a:srgbClr val="001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ea typeface="Roboto Medium" charset="0"/>
                    <a:cs typeface="Roboto Medium" charset="0"/>
                  </a:rPr>
                  <a:t>2</a:t>
                </a:r>
              </a:p>
            </p:txBody>
          </p:sp>
        </p:grpSp>
        <p:grpSp>
          <p:nvGrpSpPr>
            <p:cNvPr id="9" name="Group 20"/>
            <p:cNvGrpSpPr/>
            <p:nvPr/>
          </p:nvGrpSpPr>
          <p:grpSpPr>
            <a:xfrm>
              <a:off x="7904670" y="1620543"/>
              <a:ext cx="3303392" cy="1164140"/>
              <a:chOff x="1286084" y="1620543"/>
              <a:chExt cx="3303392" cy="1164140"/>
            </a:xfrm>
          </p:grpSpPr>
          <p:sp>
            <p:nvSpPr>
              <p:cNvPr id="13" name="Title 3"/>
              <p:cNvSpPr txBox="1">
                <a:spLocks/>
              </p:cNvSpPr>
              <p:nvPr/>
            </p:nvSpPr>
            <p:spPr>
              <a:xfrm>
                <a:off x="1791837" y="1620543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cs-CZ" sz="2400" b="0" dirty="0" smtClean="0">
                    <a:latin typeface="+mn-lt"/>
                    <a:ea typeface="Roboto Medium" charset="0"/>
                    <a:cs typeface="Roboto Medium" charset="0"/>
                  </a:rPr>
                  <a:t>Prague as a </a:t>
                </a:r>
                <a:r>
                  <a:rPr lang="cs-CZ" sz="2400" b="0" dirty="0" err="1">
                    <a:latin typeface="+mn-lt"/>
                    <a:ea typeface="Roboto Medium" charset="0"/>
                    <a:cs typeface="Roboto Medium" charset="0"/>
                  </a:rPr>
                  <a:t>L</a:t>
                </a:r>
                <a:r>
                  <a:rPr lang="cs-CZ" sz="2400" b="0" dirty="0" err="1" smtClean="0">
                    <a:latin typeface="+mn-lt"/>
                    <a:ea typeface="Roboto Medium" charset="0"/>
                    <a:cs typeface="Roboto Medium" charset="0"/>
                  </a:rPr>
                  <a:t>ab</a:t>
                </a:r>
                <a:endParaRPr lang="en-US" sz="2400" b="0" dirty="0">
                  <a:latin typeface="+mn-lt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4" name="Title 3"/>
              <p:cNvSpPr txBox="1">
                <a:spLocks/>
              </p:cNvSpPr>
              <p:nvPr/>
            </p:nvSpPr>
            <p:spPr>
              <a:xfrm>
                <a:off x="1286084" y="2239100"/>
                <a:ext cx="3303392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2000" b="0" dirty="0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Creating sandbox for developing and testing</a:t>
                </a:r>
                <a:r>
                  <a:rPr lang="cs-CZ" sz="2000" b="0" dirty="0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 </a:t>
                </a:r>
                <a:r>
                  <a:rPr lang="en-GB" sz="2000" b="0" dirty="0" smtClean="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Roboto Light" charset="0"/>
                    <a:cs typeface="Roboto Light" charset="0"/>
                  </a:rPr>
                  <a:t>new technologies in the city. </a:t>
                </a:r>
                <a:endParaRPr lang="en-GB" sz="2000" b="0" dirty="0">
                  <a:solidFill>
                    <a:schemeClr val="tx1">
                      <a:alpha val="50000"/>
                    </a:schemeClr>
                  </a:solidFill>
                  <a:latin typeface="+mn-lt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15" name="Oval 24"/>
              <p:cNvSpPr/>
              <p:nvPr/>
            </p:nvSpPr>
            <p:spPr>
              <a:xfrm>
                <a:off x="1410392" y="1663469"/>
                <a:ext cx="288000" cy="258675"/>
              </a:xfrm>
              <a:prstGeom prst="ellipse">
                <a:avLst/>
              </a:prstGeom>
              <a:solidFill>
                <a:srgbClr val="7A2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ea typeface="Roboto Medium" charset="0"/>
                    <a:cs typeface="Roboto Medium" charset="0"/>
                  </a:rPr>
                  <a:t>3</a:t>
                </a:r>
              </a:p>
            </p:txBody>
          </p:sp>
        </p:grpSp>
        <p:cxnSp>
          <p:nvCxnSpPr>
            <p:cNvPr id="10" name="Straight Connector 25"/>
            <p:cNvCxnSpPr/>
            <p:nvPr/>
          </p:nvCxnSpPr>
          <p:spPr>
            <a:xfrm>
              <a:off x="4327082" y="1663470"/>
              <a:ext cx="0" cy="115126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7"/>
            <p:cNvCxnSpPr/>
            <p:nvPr/>
          </p:nvCxnSpPr>
          <p:spPr>
            <a:xfrm>
              <a:off x="7672262" y="1663470"/>
              <a:ext cx="0" cy="115126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1871"/>
                </a:solidFill>
              </a:rPr>
              <a:t>Prague in a </a:t>
            </a:r>
            <a:r>
              <a:rPr lang="cs-CZ" dirty="0" err="1" smtClean="0">
                <a:solidFill>
                  <a:srgbClr val="001871"/>
                </a:solidFill>
              </a:rPr>
              <a:t>nutshell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latin typeface="+mj-lt"/>
              </a:rPr>
              <a:t># 6th major </a:t>
            </a:r>
            <a:r>
              <a:rPr lang="cs-CZ" sz="2000" dirty="0" err="1">
                <a:latin typeface="+mj-lt"/>
              </a:rPr>
              <a:t>European</a:t>
            </a:r>
            <a:r>
              <a:rPr lang="cs-CZ" sz="2000" dirty="0">
                <a:latin typeface="+mj-lt"/>
              </a:rPr>
              <a:t> city </a:t>
            </a:r>
            <a:r>
              <a:rPr lang="cs-CZ" sz="2000" dirty="0" err="1">
                <a:latin typeface="+mj-lt"/>
              </a:rPr>
              <a:t>of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the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future</a:t>
            </a:r>
            <a:r>
              <a:rPr lang="cs-CZ" sz="2000" dirty="0">
                <a:latin typeface="+mj-lt"/>
              </a:rPr>
              <a:t> in </a:t>
            </a:r>
            <a:r>
              <a:rPr lang="cs-CZ" sz="2000" b="1" dirty="0">
                <a:latin typeface="+mj-lt"/>
              </a:rPr>
              <a:t>business </a:t>
            </a:r>
            <a:r>
              <a:rPr lang="cs-CZ" sz="2000" b="1" dirty="0" err="1">
                <a:latin typeface="+mj-lt"/>
              </a:rPr>
              <a:t>friendliness</a:t>
            </a:r>
            <a:r>
              <a:rPr lang="cs-CZ" sz="2000" dirty="0">
                <a:latin typeface="+mj-lt"/>
              </a:rPr>
              <a:t> </a:t>
            </a:r>
            <a:r>
              <a:rPr lang="cs-CZ" sz="1800" i="1" dirty="0">
                <a:latin typeface="+mj-lt"/>
              </a:rPr>
              <a:t>(2018/2019)</a:t>
            </a:r>
            <a:endParaRPr lang="cs-CZ" sz="1800" dirty="0"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# </a:t>
            </a:r>
            <a:r>
              <a:rPr lang="en-US" sz="2000" b="1" dirty="0">
                <a:latin typeface="+mj-lt"/>
              </a:rPr>
              <a:t>25% of national GDP </a:t>
            </a:r>
            <a:r>
              <a:rPr lang="en-US" sz="2000" dirty="0">
                <a:latin typeface="+mj-lt"/>
              </a:rPr>
              <a:t>created in Prague </a:t>
            </a:r>
            <a:r>
              <a:rPr lang="en-US" sz="1800" i="1" dirty="0">
                <a:latin typeface="+mj-lt"/>
              </a:rPr>
              <a:t>(Prague = 13% of Czech population) </a:t>
            </a:r>
            <a:endParaRPr lang="cs-CZ" sz="1800" i="1" dirty="0"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# </a:t>
            </a:r>
            <a:r>
              <a:rPr lang="en-US" sz="2000" dirty="0">
                <a:latin typeface="+mj-lt"/>
              </a:rPr>
              <a:t>8 higher</a:t>
            </a:r>
            <a:r>
              <a:rPr lang="cs-CZ" sz="2000" dirty="0">
                <a:latin typeface="+mj-lt"/>
              </a:rPr>
              <a:t> public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education institutions</a:t>
            </a:r>
            <a:r>
              <a:rPr lang="en-US" sz="2000" dirty="0">
                <a:latin typeface="+mj-lt"/>
              </a:rPr>
              <a:t> located in Prague </a:t>
            </a:r>
            <a:r>
              <a:rPr lang="en-US" sz="1800" i="1" dirty="0">
                <a:latin typeface="+mj-lt"/>
              </a:rPr>
              <a:t>(44% share on country‘s total)</a:t>
            </a:r>
            <a:endParaRPr lang="cs-CZ" sz="1800" i="1" dirty="0"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# </a:t>
            </a:r>
            <a:r>
              <a:rPr lang="en-US" sz="2000" dirty="0">
                <a:latin typeface="+mj-lt"/>
              </a:rPr>
              <a:t>49 </a:t>
            </a:r>
            <a:r>
              <a:rPr lang="cs-CZ" sz="2000" dirty="0" smtClean="0">
                <a:latin typeface="+mj-lt"/>
              </a:rPr>
              <a:t>p</a:t>
            </a:r>
            <a:r>
              <a:rPr lang="en-US" sz="2000" dirty="0" err="1" smtClean="0">
                <a:latin typeface="+mj-lt"/>
              </a:rPr>
              <a:t>ublic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research institutions </a:t>
            </a:r>
            <a:r>
              <a:rPr lang="en-US" sz="2000" dirty="0">
                <a:latin typeface="+mj-lt"/>
              </a:rPr>
              <a:t>located in Prague </a:t>
            </a:r>
            <a:r>
              <a:rPr lang="en-US" sz="1800" i="1" dirty="0">
                <a:latin typeface="+mj-lt"/>
              </a:rPr>
              <a:t>(67% share on country‘s total)</a:t>
            </a:r>
            <a:endParaRPr lang="cs-CZ" sz="1800" i="1" dirty="0"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# </a:t>
            </a:r>
            <a:r>
              <a:rPr lang="en-US" sz="2000" dirty="0">
                <a:latin typeface="+mj-lt"/>
              </a:rPr>
              <a:t>50 – 100 </a:t>
            </a:r>
            <a:r>
              <a:rPr lang="en-US" sz="2000" b="1" dirty="0">
                <a:latin typeface="+mj-lt"/>
              </a:rPr>
              <a:t>AI engineers </a:t>
            </a:r>
            <a:r>
              <a:rPr lang="en-US" sz="2000" dirty="0">
                <a:latin typeface="+mj-lt"/>
              </a:rPr>
              <a:t>per year produced by Prague Universities </a:t>
            </a:r>
            <a:r>
              <a:rPr lang="en-US" sz="1800" i="1" dirty="0" smtClean="0">
                <a:latin typeface="+mj-lt"/>
              </a:rPr>
              <a:t>(</a:t>
            </a:r>
            <a:r>
              <a:rPr lang="cs-CZ" sz="1800" i="1" dirty="0" smtClean="0">
                <a:latin typeface="+mj-lt"/>
              </a:rPr>
              <a:t>m</a:t>
            </a:r>
            <a:r>
              <a:rPr lang="en-US" sz="1800" i="1" dirty="0" smtClean="0">
                <a:latin typeface="+mj-lt"/>
              </a:rPr>
              <a:t>ore </a:t>
            </a:r>
            <a:r>
              <a:rPr lang="en-US" sz="1800" i="1" dirty="0">
                <a:latin typeface="+mj-lt"/>
              </a:rPr>
              <a:t>than Montreal)</a:t>
            </a:r>
            <a:endParaRPr lang="cs-CZ" sz="2000" i="1" dirty="0"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# </a:t>
            </a:r>
            <a:r>
              <a:rPr lang="cs-CZ" sz="2000" dirty="0" smtClean="0">
                <a:latin typeface="+mj-lt"/>
              </a:rPr>
              <a:t>c</a:t>
            </a:r>
            <a:r>
              <a:rPr lang="en-US" sz="2000" dirty="0" err="1" smtClean="0">
                <a:latin typeface="+mj-lt"/>
              </a:rPr>
              <a:t>ost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of living index in Prague is </a:t>
            </a:r>
            <a:r>
              <a:rPr lang="en-US" sz="2000" b="1" dirty="0">
                <a:latin typeface="+mj-lt"/>
              </a:rPr>
              <a:t>51.86% lower</a:t>
            </a:r>
            <a:r>
              <a:rPr lang="en-US" sz="2000" dirty="0">
                <a:latin typeface="+mj-lt"/>
              </a:rPr>
              <a:t> than in New York</a:t>
            </a:r>
            <a:r>
              <a:rPr lang="cs-CZ" sz="2000" dirty="0">
                <a:latin typeface="+mj-lt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429500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3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1871"/>
                </a:solidFill>
              </a:rPr>
              <a:t>Our</a:t>
            </a:r>
            <a:r>
              <a:rPr lang="cs-CZ" dirty="0" smtClean="0">
                <a:solidFill>
                  <a:srgbClr val="001871"/>
                </a:solidFill>
              </a:rPr>
              <a:t> network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8854" y="1455810"/>
            <a:ext cx="192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Golemio</a:t>
            </a:r>
            <a:r>
              <a:rPr lang="en-GB" sz="1600" dirty="0" smtClean="0"/>
              <a:t> – open data platform</a:t>
            </a:r>
            <a:endParaRPr lang="en-GB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10570" y="4529679"/>
            <a:ext cx="2222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Innovation strategy till 2030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Citizen-</a:t>
            </a:r>
            <a:r>
              <a:rPr lang="cs-CZ" sz="1600" dirty="0" err="1" smtClean="0"/>
              <a:t>driven</a:t>
            </a:r>
            <a:r>
              <a:rPr lang="cs-CZ" sz="1600" dirty="0" smtClean="0"/>
              <a:t> </a:t>
            </a:r>
            <a:r>
              <a:rPr lang="cs-CZ" sz="1600" dirty="0" err="1" smtClean="0"/>
              <a:t>innovation</a:t>
            </a:r>
            <a:endParaRPr lang="en-GB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291619" y="5689427"/>
            <a:ext cx="182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Space technologies incubator</a:t>
            </a:r>
            <a:endParaRPr lang="en-GB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603488" y="5290952"/>
            <a:ext cx="201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Startup accelerator and incubator</a:t>
            </a:r>
            <a:endParaRPr lang="en-GB" sz="16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015701" y="2297957"/>
            <a:ext cx="2132241" cy="2141621"/>
            <a:chOff x="4899872" y="2421795"/>
            <a:chExt cx="1800000" cy="1800000"/>
          </a:xfrm>
        </p:grpSpPr>
        <p:pic>
          <p:nvPicPr>
            <p:cNvPr id="1034" name="Picture 10" descr="VÃ½sledek obrÃ¡zku pro smart prague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673" y="2591896"/>
              <a:ext cx="1330398" cy="1330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ál 2"/>
            <p:cNvSpPr/>
            <p:nvPr/>
          </p:nvSpPr>
          <p:spPr>
            <a:xfrm>
              <a:off x="4899872" y="2421795"/>
              <a:ext cx="1800000" cy="1800000"/>
            </a:xfrm>
            <a:prstGeom prst="ellipse">
              <a:avLst/>
            </a:prstGeom>
            <a:noFill/>
            <a:ln>
              <a:solidFill>
                <a:srgbClr val="00A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728780" y="1064187"/>
            <a:ext cx="1440000" cy="1440000"/>
            <a:chOff x="2414468" y="1456379"/>
            <a:chExt cx="1440000" cy="1440000"/>
          </a:xfrm>
        </p:grpSpPr>
        <p:pic>
          <p:nvPicPr>
            <p:cNvPr id="1026" name="Picture 2" descr="VÃ½sledek obrÃ¡zku pro operÃ¡tor ict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96"/>
            <a:stretch/>
          </p:blipFill>
          <p:spPr bwMode="auto">
            <a:xfrm>
              <a:off x="2645213" y="1692125"/>
              <a:ext cx="984250" cy="96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ál 4"/>
            <p:cNvSpPr/>
            <p:nvPr/>
          </p:nvSpPr>
          <p:spPr>
            <a:xfrm>
              <a:off x="2414468" y="1456379"/>
              <a:ext cx="1440000" cy="1440000"/>
            </a:xfrm>
            <a:prstGeom prst="ellipse">
              <a:avLst/>
            </a:prstGeom>
            <a:noFill/>
            <a:ln>
              <a:solidFill>
                <a:srgbClr val="00A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8967651" y="3641456"/>
            <a:ext cx="1548000" cy="1548000"/>
            <a:chOff x="7447112" y="1378604"/>
            <a:chExt cx="1548000" cy="1548000"/>
          </a:xfrm>
        </p:grpSpPr>
        <p:pic>
          <p:nvPicPr>
            <p:cNvPr id="1032" name="Picture 8" descr="VÃ½sledek obrÃ¡zku pro prague startup cent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895" y="1993651"/>
              <a:ext cx="1538217" cy="4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ál 6"/>
            <p:cNvSpPr/>
            <p:nvPr/>
          </p:nvSpPr>
          <p:spPr>
            <a:xfrm>
              <a:off x="7447112" y="1378604"/>
              <a:ext cx="1548000" cy="1548000"/>
            </a:xfrm>
            <a:prstGeom prst="ellipse">
              <a:avLst/>
            </a:prstGeom>
            <a:noFill/>
            <a:ln>
              <a:solidFill>
                <a:srgbClr val="00A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939467" y="5068288"/>
            <a:ext cx="1512000" cy="1512000"/>
            <a:chOff x="6882661" y="4953446"/>
            <a:chExt cx="1512000" cy="1512000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286" y="5176110"/>
              <a:ext cx="1169609" cy="1169609"/>
            </a:xfrm>
            <a:prstGeom prst="rect">
              <a:avLst/>
            </a:prstGeom>
          </p:spPr>
        </p:pic>
        <p:sp>
          <p:nvSpPr>
            <p:cNvPr id="11" name="Ovál 10"/>
            <p:cNvSpPr/>
            <p:nvPr/>
          </p:nvSpPr>
          <p:spPr>
            <a:xfrm>
              <a:off x="6882661" y="4953446"/>
              <a:ext cx="1512000" cy="1512000"/>
            </a:xfrm>
            <a:prstGeom prst="ellipse">
              <a:avLst/>
            </a:prstGeom>
            <a:noFill/>
            <a:ln>
              <a:solidFill>
                <a:srgbClr val="00A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765607" y="3089679"/>
            <a:ext cx="1440000" cy="1440000"/>
            <a:chOff x="3310467" y="5229409"/>
            <a:chExt cx="1584000" cy="1584000"/>
          </a:xfrm>
        </p:grpSpPr>
        <p:pic>
          <p:nvPicPr>
            <p:cNvPr id="16" name="Picture 2" descr="SouvisejÃ­cÃ­ obrÃ¡ze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1" t="30444" r="6870" b="30222"/>
            <a:stretch/>
          </p:blipFill>
          <p:spPr bwMode="auto">
            <a:xfrm>
              <a:off x="3338419" y="5789839"/>
              <a:ext cx="1528096" cy="463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ál 16"/>
            <p:cNvSpPr/>
            <p:nvPr/>
          </p:nvSpPr>
          <p:spPr>
            <a:xfrm>
              <a:off x="3310467" y="5229409"/>
              <a:ext cx="1584000" cy="1584000"/>
            </a:xfrm>
            <a:prstGeom prst="ellipse">
              <a:avLst/>
            </a:prstGeom>
            <a:noFill/>
            <a:ln>
              <a:solidFill>
                <a:srgbClr val="00A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8889718" y="601012"/>
            <a:ext cx="1584000" cy="1584000"/>
            <a:chOff x="4885267" y="788579"/>
            <a:chExt cx="1440000" cy="1440000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71" y="1017354"/>
              <a:ext cx="995392" cy="982450"/>
            </a:xfrm>
            <a:prstGeom prst="rect">
              <a:avLst/>
            </a:prstGeom>
          </p:spPr>
        </p:pic>
        <p:sp>
          <p:nvSpPr>
            <p:cNvPr id="20" name="Ovál 19"/>
            <p:cNvSpPr/>
            <p:nvPr/>
          </p:nvSpPr>
          <p:spPr>
            <a:xfrm>
              <a:off x="4885267" y="788579"/>
              <a:ext cx="1440000" cy="1440000"/>
            </a:xfrm>
            <a:prstGeom prst="ellipse">
              <a:avLst/>
            </a:prstGeom>
            <a:noFill/>
            <a:ln>
              <a:solidFill>
                <a:srgbClr val="00A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477792" y="4483513"/>
            <a:ext cx="225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Urban </a:t>
            </a:r>
            <a:r>
              <a:rPr lang="en-GB" sz="1600" dirty="0" smtClean="0"/>
              <a:t>development</a:t>
            </a:r>
            <a:endParaRPr lang="en-GB" sz="16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8603488" y="2286508"/>
            <a:ext cx="306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Business </a:t>
            </a:r>
            <a:r>
              <a:rPr lang="cs-CZ" sz="1600" dirty="0" err="1" smtClean="0"/>
              <a:t>Innovation</a:t>
            </a:r>
            <a:r>
              <a:rPr lang="cs-CZ" sz="1600" dirty="0" smtClean="0"/>
              <a:t>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Prague </a:t>
            </a:r>
            <a:r>
              <a:rPr lang="cs-CZ" sz="1600" dirty="0" err="1" smtClean="0"/>
              <a:t>Innovation</a:t>
            </a:r>
            <a:r>
              <a:rPr lang="cs-CZ" sz="1600" dirty="0" smtClean="0"/>
              <a:t> </a:t>
            </a:r>
            <a:r>
              <a:rPr lang="cs-CZ" sz="1600" dirty="0" err="1" smtClean="0"/>
              <a:t>Council</a:t>
            </a:r>
            <a:endParaRPr lang="en-GB" sz="1600" dirty="0"/>
          </a:p>
        </p:txBody>
      </p:sp>
      <p:cxnSp>
        <p:nvCxnSpPr>
          <p:cNvPr id="23" name="Přímá spojnice se šipkou 22"/>
          <p:cNvCxnSpPr>
            <a:stCxn id="5" idx="5"/>
          </p:cNvCxnSpPr>
          <p:nvPr/>
        </p:nvCxnSpPr>
        <p:spPr>
          <a:xfrm>
            <a:off x="3957897" y="2293304"/>
            <a:ext cx="1155970" cy="568429"/>
          </a:xfrm>
          <a:prstGeom prst="straightConnector1">
            <a:avLst/>
          </a:prstGeom>
          <a:ln w="12700">
            <a:solidFill>
              <a:srgbClr val="00A0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7" idx="6"/>
            <a:endCxn id="3" idx="2"/>
          </p:cNvCxnSpPr>
          <p:nvPr/>
        </p:nvCxnSpPr>
        <p:spPr>
          <a:xfrm flipV="1">
            <a:off x="2205607" y="3368768"/>
            <a:ext cx="2810094" cy="440911"/>
          </a:xfrm>
          <a:prstGeom prst="straightConnector1">
            <a:avLst/>
          </a:prstGeom>
          <a:ln w="12700">
            <a:solidFill>
              <a:srgbClr val="00A0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3" idx="3"/>
          </p:cNvCxnSpPr>
          <p:nvPr/>
        </p:nvCxnSpPr>
        <p:spPr>
          <a:xfrm flipV="1">
            <a:off x="3999021" y="4125945"/>
            <a:ext cx="1328939" cy="1011918"/>
          </a:xfrm>
          <a:prstGeom prst="straightConnector1">
            <a:avLst/>
          </a:prstGeom>
          <a:ln w="12700">
            <a:solidFill>
              <a:srgbClr val="00A0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Přímá spojnice se šipkou 1024"/>
          <p:cNvCxnSpPr>
            <a:stCxn id="7" idx="2"/>
          </p:cNvCxnSpPr>
          <p:nvPr/>
        </p:nvCxnSpPr>
        <p:spPr>
          <a:xfrm flipH="1" flipV="1">
            <a:off x="7018867" y="3899780"/>
            <a:ext cx="1948784" cy="515676"/>
          </a:xfrm>
          <a:prstGeom prst="straightConnector1">
            <a:avLst/>
          </a:prstGeom>
          <a:ln w="12700">
            <a:solidFill>
              <a:srgbClr val="00A0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Přímá spojnice se šipkou 1027"/>
          <p:cNvCxnSpPr>
            <a:stCxn id="20" idx="2"/>
            <a:endCxn id="3" idx="7"/>
          </p:cNvCxnSpPr>
          <p:nvPr/>
        </p:nvCxnSpPr>
        <p:spPr>
          <a:xfrm flipH="1">
            <a:off x="6835683" y="1393012"/>
            <a:ext cx="2054035" cy="1218578"/>
          </a:xfrm>
          <a:prstGeom prst="straightConnector1">
            <a:avLst/>
          </a:prstGeom>
          <a:ln w="12700">
            <a:solidFill>
              <a:srgbClr val="00A0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délník 45"/>
          <p:cNvSpPr/>
          <p:nvPr/>
        </p:nvSpPr>
        <p:spPr>
          <a:xfrm>
            <a:off x="10916816" y="5878670"/>
            <a:ext cx="914400" cy="97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1871"/>
                </a:solidFill>
              </a:rPr>
              <a:t>The</a:t>
            </a:r>
            <a:r>
              <a:rPr lang="cs-CZ" dirty="0" smtClean="0">
                <a:solidFill>
                  <a:srgbClr val="001871"/>
                </a:solidFill>
              </a:rPr>
              <a:t> Vision </a:t>
            </a:r>
            <a:r>
              <a:rPr lang="cs-CZ" dirty="0" err="1" smtClean="0">
                <a:solidFill>
                  <a:srgbClr val="001871"/>
                </a:solidFill>
              </a:rPr>
              <a:t>of</a:t>
            </a:r>
            <a:r>
              <a:rPr lang="cs-CZ" dirty="0" smtClean="0">
                <a:solidFill>
                  <a:srgbClr val="001871"/>
                </a:solidFill>
              </a:rPr>
              <a:t> Smart Prague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9200" y="1078665"/>
            <a:ext cx="1133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400" dirty="0">
                <a:cs typeface="Arial"/>
              </a:rPr>
              <a:t>A </a:t>
            </a:r>
            <a:r>
              <a:rPr lang="en-US" spc="160" dirty="0">
                <a:cs typeface="Arial"/>
              </a:rPr>
              <a:t>HIGHER </a:t>
            </a:r>
            <a:r>
              <a:rPr lang="en-US" spc="204" dirty="0">
                <a:cs typeface="Arial"/>
              </a:rPr>
              <a:t>QUALITY </a:t>
            </a:r>
            <a:r>
              <a:rPr lang="en-US" spc="190" dirty="0">
                <a:cs typeface="Arial"/>
              </a:rPr>
              <a:t>OF </a:t>
            </a:r>
            <a:r>
              <a:rPr lang="en-US" spc="135" dirty="0">
                <a:cs typeface="Arial"/>
              </a:rPr>
              <a:t>LIFE IN </a:t>
            </a:r>
            <a:r>
              <a:rPr lang="en-US" spc="400" dirty="0">
                <a:cs typeface="Arial"/>
              </a:rPr>
              <a:t>A </a:t>
            </a:r>
            <a:r>
              <a:rPr lang="en-US" spc="165" dirty="0">
                <a:cs typeface="Arial"/>
              </a:rPr>
              <a:t>PROSPEROUS CITY  </a:t>
            </a:r>
            <a:r>
              <a:rPr lang="en-US" spc="235" dirty="0">
                <a:cs typeface="Arial"/>
              </a:rPr>
              <a:t>THANKS</a:t>
            </a:r>
            <a:r>
              <a:rPr lang="en-US" spc="-20" dirty="0">
                <a:cs typeface="Arial"/>
              </a:rPr>
              <a:t> </a:t>
            </a:r>
            <a:r>
              <a:rPr lang="en-US" spc="170" dirty="0">
                <a:cs typeface="Arial"/>
              </a:rPr>
              <a:t>TO</a:t>
            </a:r>
            <a:r>
              <a:rPr lang="en-US" spc="-15" dirty="0">
                <a:cs typeface="Arial"/>
              </a:rPr>
              <a:t> </a:t>
            </a:r>
            <a:r>
              <a:rPr lang="en-US" spc="204" dirty="0">
                <a:cs typeface="Arial"/>
              </a:rPr>
              <a:t>THE</a:t>
            </a:r>
            <a:r>
              <a:rPr lang="en-US" spc="-15" dirty="0">
                <a:cs typeface="Arial"/>
              </a:rPr>
              <a:t> </a:t>
            </a:r>
            <a:r>
              <a:rPr lang="en-US" spc="185" dirty="0">
                <a:cs typeface="Arial"/>
              </a:rPr>
              <a:t>ACTIVE</a:t>
            </a:r>
            <a:r>
              <a:rPr lang="en-US" spc="-15" dirty="0">
                <a:cs typeface="Arial"/>
              </a:rPr>
              <a:t> </a:t>
            </a:r>
            <a:r>
              <a:rPr lang="en-US" spc="200" dirty="0">
                <a:cs typeface="Arial"/>
              </a:rPr>
              <a:t>USE</a:t>
            </a:r>
            <a:r>
              <a:rPr lang="en-US" spc="-15" dirty="0">
                <a:cs typeface="Arial"/>
              </a:rPr>
              <a:t> </a:t>
            </a:r>
            <a:r>
              <a:rPr lang="en-US" spc="190" dirty="0">
                <a:cs typeface="Arial"/>
              </a:rPr>
              <a:t>OF</a:t>
            </a:r>
            <a:r>
              <a:rPr lang="en-US" spc="-15" dirty="0">
                <a:cs typeface="Arial"/>
              </a:rPr>
              <a:t> </a:t>
            </a:r>
            <a:r>
              <a:rPr lang="en-US" spc="200" dirty="0">
                <a:cs typeface="Arial"/>
              </a:rPr>
              <a:t>MODERN</a:t>
            </a:r>
            <a:r>
              <a:rPr lang="en-US" spc="-15" dirty="0">
                <a:cs typeface="Arial"/>
              </a:rPr>
              <a:t> </a:t>
            </a:r>
            <a:r>
              <a:rPr lang="en-US" spc="160" dirty="0">
                <a:cs typeface="Arial"/>
              </a:rPr>
              <a:t>TECHNOLOGIES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79802" y="2642015"/>
            <a:ext cx="3696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n-US" sz="1400" b="1" kern="0" dirty="0">
                <a:cs typeface="Arial"/>
              </a:rPr>
              <a:t>Mobility of the future</a:t>
            </a:r>
            <a:endParaRPr lang="en-US" sz="1400" kern="0" dirty="0">
              <a:cs typeface="Arial"/>
            </a:endParaRP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Intelligent control systems</a:t>
            </a:r>
          </a:p>
          <a:p>
            <a:pPr marL="145415" indent="-132715"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Infrastructure for </a:t>
            </a:r>
            <a:r>
              <a:rPr lang="en-US" sz="1400" kern="0" dirty="0" smtClean="0">
                <a:cs typeface="Arial"/>
              </a:rPr>
              <a:t>e-cars</a:t>
            </a:r>
            <a:r>
              <a:rPr lang="cs-CZ" sz="1400" kern="0" dirty="0" smtClean="0">
                <a:cs typeface="Arial"/>
              </a:rPr>
              <a:t> and </a:t>
            </a:r>
            <a:r>
              <a:rPr lang="en-US" sz="1400" kern="0" dirty="0" smtClean="0">
                <a:cs typeface="Arial"/>
              </a:rPr>
              <a:t>e-</a:t>
            </a:r>
            <a:r>
              <a:rPr lang="en-US" sz="1400" kern="0" dirty="0" err="1" smtClean="0">
                <a:cs typeface="Arial"/>
              </a:rPr>
              <a:t>Carsharing</a:t>
            </a:r>
            <a:endParaRPr lang="en-US" sz="1400" kern="0" dirty="0">
              <a:cs typeface="Arial"/>
            </a:endParaRP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Smart parking and </a:t>
            </a:r>
            <a:r>
              <a:rPr lang="en-US" sz="1400" kern="0" dirty="0" smtClean="0">
                <a:cs typeface="Arial"/>
              </a:rPr>
              <a:t>payment</a:t>
            </a:r>
            <a:endParaRPr lang="en-US" sz="1400" kern="0" dirty="0">
              <a:cs typeface="Arial"/>
            </a:endParaRPr>
          </a:p>
        </p:txBody>
      </p:sp>
      <p:pic>
        <p:nvPicPr>
          <p:cNvPr id="2056" name="Picture 8" descr="VÃ½sledek obrÃ¡zku pro solar energy building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1"/>
          <a:stretch/>
        </p:blipFill>
        <p:spPr bwMode="auto">
          <a:xfrm>
            <a:off x="5594605" y="1724996"/>
            <a:ext cx="1141205" cy="9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143"/>
          <p:cNvSpPr txBox="1"/>
          <p:nvPr/>
        </p:nvSpPr>
        <p:spPr>
          <a:xfrm>
            <a:off x="5121947" y="2763569"/>
            <a:ext cx="2688336" cy="81560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kern="0" dirty="0">
                <a:cs typeface="Arial"/>
              </a:rPr>
              <a:t>Smart buildings and energy</a:t>
            </a:r>
            <a:endParaRPr sz="1400" kern="0" dirty="0">
              <a:cs typeface="Arial"/>
            </a:endParaRP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sz="1400" kern="0" dirty="0">
                <a:cs typeface="Arial"/>
              </a:rPr>
              <a:t>Independent sources</a:t>
            </a: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sz="1400" kern="0" dirty="0">
                <a:cs typeface="Arial"/>
              </a:rPr>
              <a:t>Energy efficiency</a:t>
            </a:r>
          </a:p>
        </p:txBody>
      </p:sp>
      <p:pic>
        <p:nvPicPr>
          <p:cNvPr id="2058" name="Picture 10" descr="VÃ½sledek obrÃ¡zku pro waste management icon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 b="13750"/>
          <a:stretch/>
        </p:blipFill>
        <p:spPr bwMode="auto">
          <a:xfrm>
            <a:off x="9429459" y="1879440"/>
            <a:ext cx="1192589" cy="8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délník 40"/>
          <p:cNvSpPr/>
          <p:nvPr/>
        </p:nvSpPr>
        <p:spPr>
          <a:xfrm>
            <a:off x="8957389" y="2749463"/>
            <a:ext cx="3554962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n-US" sz="1400" b="1" kern="0" dirty="0">
                <a:cs typeface="Arial"/>
              </a:rPr>
              <a:t>A waste-free city</a:t>
            </a:r>
            <a:endParaRPr lang="en-US" sz="1400" kern="0" dirty="0"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Use of communal waste</a:t>
            </a:r>
          </a:p>
          <a:p>
            <a:pPr marL="177800" marR="464184" indent="-165100">
              <a:lnSpc>
                <a:spcPct val="125000"/>
              </a:lnSpc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Use of waste </a:t>
            </a:r>
            <a:r>
              <a:rPr lang="en-US" sz="1400" kern="0" dirty="0" smtClean="0">
                <a:cs typeface="Arial"/>
              </a:rPr>
              <a:t>water </a:t>
            </a:r>
            <a:r>
              <a:rPr lang="en-US" sz="1400" kern="0" dirty="0">
                <a:cs typeface="Arial"/>
              </a:rPr>
              <a:t>and rain water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499200" y="5240492"/>
            <a:ext cx="3520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n-US" sz="1400" b="1" kern="0" dirty="0">
                <a:cs typeface="Arial"/>
              </a:rPr>
              <a:t>People and the urban environment</a:t>
            </a:r>
            <a:endParaRPr lang="en-US" sz="1400" kern="0" dirty="0">
              <a:cs typeface="Arial"/>
            </a:endParaRP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Safety with smart equipment</a:t>
            </a: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Advanced assistance</a:t>
            </a: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lang="en-US" sz="1400" kern="0" dirty="0">
                <a:cs typeface="Arial"/>
              </a:rPr>
              <a:t>Improved data environment</a:t>
            </a:r>
          </a:p>
        </p:txBody>
      </p:sp>
      <p:pic>
        <p:nvPicPr>
          <p:cNvPr id="2062" name="Picture 14" descr="VÃ½sledek obrÃ¡zku pro ambulance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>
            <a:off x="1269773" y="3923981"/>
            <a:ext cx="1264957" cy="11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Ã½sledek obrÃ¡zku pro prague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6965" r="18261" b="6341"/>
          <a:stretch/>
        </p:blipFill>
        <p:spPr bwMode="auto">
          <a:xfrm>
            <a:off x="5594605" y="4036280"/>
            <a:ext cx="1287775" cy="11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VÃ½sledek obrÃ¡zku pro open data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203" y="4110252"/>
            <a:ext cx="1041845" cy="10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VÃ½sledek obrÃ¡zku pro e-car ic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7" b="21716"/>
          <a:stretch/>
        </p:blipFill>
        <p:spPr bwMode="auto">
          <a:xfrm>
            <a:off x="1049706" y="1884699"/>
            <a:ext cx="1254955" cy="7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56"/>
          <p:cNvSpPr txBox="1"/>
          <p:nvPr/>
        </p:nvSpPr>
        <p:spPr>
          <a:xfrm>
            <a:off x="5121947" y="5240492"/>
            <a:ext cx="2475865" cy="10922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kern="0" dirty="0">
                <a:latin typeface="Arial"/>
                <a:cs typeface="Arial"/>
              </a:rPr>
              <a:t>Attractive tourism</a:t>
            </a:r>
            <a:endParaRPr sz="1400" kern="0" dirty="0">
              <a:latin typeface="Arial"/>
              <a:cs typeface="Arial"/>
            </a:endParaRP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sz="1400" kern="0" dirty="0">
                <a:latin typeface="Arial"/>
                <a:cs typeface="Arial"/>
              </a:rPr>
              <a:t>Navigation to locations</a:t>
            </a: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sz="1400" kern="0" dirty="0">
                <a:latin typeface="Arial"/>
                <a:cs typeface="Arial"/>
              </a:rPr>
              <a:t>Universal tourist card</a:t>
            </a:r>
          </a:p>
          <a:p>
            <a:pPr marL="145415" indent="-13271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46050" algn="l"/>
              </a:tabLst>
            </a:pPr>
            <a:r>
              <a:rPr sz="1400" kern="0" dirty="0">
                <a:latin typeface="Arial"/>
                <a:cs typeface="Arial"/>
              </a:rPr>
              <a:t>Tourism mobile app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132466" y="5240492"/>
            <a:ext cx="2698750" cy="13589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kern="0" dirty="0">
                <a:latin typeface="Arial"/>
                <a:cs typeface="Arial"/>
              </a:rPr>
              <a:t>Data fields</a:t>
            </a:r>
          </a:p>
          <a:p>
            <a:pPr marL="177800" marR="5080" indent="-165100">
              <a:lnSpc>
                <a:spcPct val="125000"/>
              </a:lnSpc>
              <a:buChar char="•"/>
              <a:tabLst>
                <a:tab pos="146050" algn="l"/>
              </a:tabLst>
            </a:pPr>
            <a:r>
              <a:rPr sz="1400" kern="0" dirty="0">
                <a:latin typeface="Arial"/>
                <a:cs typeface="Arial"/>
              </a:rPr>
              <a:t>Unified, transparent, safe  communications network</a:t>
            </a:r>
          </a:p>
          <a:p>
            <a:pPr marL="177800" marR="234950" indent="-165100">
              <a:lnSpc>
                <a:spcPct val="125000"/>
              </a:lnSpc>
              <a:buFont typeface="Arial"/>
              <a:buChar char="•"/>
              <a:tabLst>
                <a:tab pos="146050" algn="l"/>
              </a:tabLst>
            </a:pPr>
            <a:r>
              <a:rPr sz="1400" kern="0" dirty="0">
                <a:latin typeface="Arial"/>
                <a:cs typeface="Arial"/>
              </a:rPr>
              <a:t>Simulation in 3D virtual  model of Prague</a:t>
            </a:r>
          </a:p>
        </p:txBody>
      </p:sp>
    </p:spTree>
    <p:extLst>
      <p:ext uri="{BB962C8B-B14F-4D97-AF65-F5344CB8AC3E}">
        <p14:creationId xmlns:p14="http://schemas.microsoft.com/office/powerpoint/2010/main" val="3557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0"/>
            <a:ext cx="9237133" cy="6858000"/>
            <a:chOff x="1320800" y="0"/>
            <a:chExt cx="9237133" cy="68580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4"/>
            <a:stretch/>
          </p:blipFill>
          <p:spPr>
            <a:xfrm>
              <a:off x="1320800" y="0"/>
              <a:ext cx="9236928" cy="6858000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1320800" y="0"/>
              <a:ext cx="9237133" cy="6858000"/>
            </a:xfrm>
            <a:prstGeom prst="rect">
              <a:avLst/>
            </a:prstGeom>
            <a:solidFill>
              <a:srgbClr val="00187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Nadpis 3"/>
          <p:cNvSpPr txBox="1">
            <a:spLocks/>
          </p:cNvSpPr>
          <p:nvPr/>
        </p:nvSpPr>
        <p:spPr>
          <a:xfrm>
            <a:off x="498249" y="293209"/>
            <a:ext cx="8116800" cy="760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PRAGUE </a:t>
            </a:r>
            <a:r>
              <a:rPr lang="cs-CZ" sz="3600" dirty="0" smtClean="0">
                <a:solidFill>
                  <a:schemeClr val="bg1"/>
                </a:solidFill>
                <a:latin typeface="+mj-lt"/>
              </a:rPr>
              <a:t>as a Hub</a:t>
            </a:r>
          </a:p>
          <a:p>
            <a:r>
              <a:rPr lang="cs-CZ" sz="3600" dirty="0" smtClean="0">
                <a:solidFill>
                  <a:schemeClr val="bg1"/>
                </a:solidFill>
                <a:latin typeface="+mj-lt"/>
              </a:rPr>
              <a:t>A Place </a:t>
            </a:r>
            <a:r>
              <a:rPr lang="cs-CZ" sz="3600" dirty="0" err="1" smtClean="0">
                <a:solidFill>
                  <a:schemeClr val="bg1"/>
                </a:solidFill>
                <a:latin typeface="+mj-lt"/>
              </a:rPr>
              <a:t>Where</a:t>
            </a:r>
            <a:r>
              <a:rPr lang="cs-CZ" sz="3600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cs-CZ" sz="3600" dirty="0" err="1" smtClean="0">
                <a:solidFill>
                  <a:schemeClr val="bg1"/>
                </a:solidFill>
                <a:latin typeface="+mj-lt"/>
              </a:rPr>
              <a:t>Connect</a:t>
            </a:r>
            <a:r>
              <a:rPr lang="cs-CZ" sz="3600" dirty="0" smtClean="0">
                <a:solidFill>
                  <a:schemeClr val="bg1"/>
                </a:solidFill>
                <a:latin typeface="+mj-lt"/>
              </a:rPr>
              <a:t> &amp; </a:t>
            </a:r>
            <a:r>
              <a:rPr lang="cs-CZ" sz="3600" dirty="0" err="1" smtClean="0">
                <a:solidFill>
                  <a:schemeClr val="bg1"/>
                </a:solidFill>
                <a:latin typeface="+mj-lt"/>
              </a:rPr>
              <a:t>Thrive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8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1871"/>
                </a:solidFill>
              </a:rPr>
              <a:t>Prague – </a:t>
            </a:r>
            <a:r>
              <a:rPr lang="cs-CZ" dirty="0" err="1" smtClean="0">
                <a:solidFill>
                  <a:srgbClr val="001871"/>
                </a:solidFill>
              </a:rPr>
              <a:t>Innovation</a:t>
            </a:r>
            <a:r>
              <a:rPr lang="cs-CZ" dirty="0" smtClean="0">
                <a:solidFill>
                  <a:srgbClr val="001871"/>
                </a:solidFill>
              </a:rPr>
              <a:t> Hub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429500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99200" y="1078665"/>
            <a:ext cx="1133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pc="400" dirty="0" smtClean="0">
                <a:cs typeface="Arial"/>
              </a:rPr>
              <a:t>SUPPORTING INNOVATION VIA CONNECTING THE KEY PLAYERS IN TRIPLE HELIX MODEL</a:t>
            </a:r>
            <a:endParaRPr lang="cs-CZ" dirty="0"/>
          </a:p>
        </p:txBody>
      </p:sp>
      <p:sp>
        <p:nvSpPr>
          <p:cNvPr id="7" name="Rovnoramenný trojúhelník 6"/>
          <p:cNvSpPr/>
          <p:nvPr/>
        </p:nvSpPr>
        <p:spPr>
          <a:xfrm>
            <a:off x="2256310" y="3309281"/>
            <a:ext cx="2682734" cy="1980000"/>
          </a:xfrm>
          <a:prstGeom prst="triangle">
            <a:avLst/>
          </a:prstGeom>
          <a:noFill/>
          <a:ln>
            <a:solidFill>
              <a:srgbClr val="00A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VÃ½sledek obrÃ¡zku pro academia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3368" r="5086" b="21235"/>
          <a:stretch/>
        </p:blipFill>
        <p:spPr bwMode="auto">
          <a:xfrm>
            <a:off x="4954473" y="4428316"/>
            <a:ext cx="1210735" cy="9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government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9246" r="8846" b="16468"/>
          <a:stretch/>
        </p:blipFill>
        <p:spPr bwMode="auto">
          <a:xfrm>
            <a:off x="2941510" y="1724996"/>
            <a:ext cx="1312333" cy="12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industry icon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8"/>
          <a:stretch/>
        </p:blipFill>
        <p:spPr bwMode="auto">
          <a:xfrm>
            <a:off x="838200" y="4338769"/>
            <a:ext cx="1017419" cy="9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433509" y="2972235"/>
            <a:ext cx="232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GOVERNMENT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21385" y="5373056"/>
            <a:ext cx="232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BUS</a:t>
            </a:r>
            <a:r>
              <a:rPr lang="cs-CZ" dirty="0" smtClean="0"/>
              <a:t>I</a:t>
            </a:r>
            <a:r>
              <a:rPr lang="en-GB" dirty="0" smtClean="0"/>
              <a:t>NESS</a:t>
            </a:r>
            <a:endParaRPr lang="en-GB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18778" y="5373056"/>
            <a:ext cx="232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ACADEMIA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29500" y="2327394"/>
            <a:ext cx="3376035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Business Innovation </a:t>
            </a:r>
            <a:r>
              <a:rPr lang="en-GB" sz="2000" b="1" dirty="0" err="1" smtClean="0"/>
              <a:t>Center</a:t>
            </a: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One-stop-shop for business in Prague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Connecting public, private and R&amp;D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Online and Offline consultant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Free of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Event space – education, support, networking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721230" y="4613969"/>
            <a:ext cx="175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1871"/>
                </a:solidFill>
              </a:rPr>
              <a:t>INNOVATION</a:t>
            </a:r>
            <a:endParaRPr lang="cs-CZ" sz="2000" b="1" dirty="0">
              <a:solidFill>
                <a:srgbClr val="001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1871"/>
                </a:solidFill>
              </a:rPr>
              <a:t>Prague – Center </a:t>
            </a:r>
            <a:r>
              <a:rPr lang="cs-CZ" dirty="0" err="1" smtClean="0">
                <a:solidFill>
                  <a:srgbClr val="001871"/>
                </a:solidFill>
              </a:rPr>
              <a:t>of</a:t>
            </a:r>
            <a:r>
              <a:rPr lang="cs-CZ" dirty="0" smtClean="0">
                <a:solidFill>
                  <a:srgbClr val="001871"/>
                </a:solidFill>
              </a:rPr>
              <a:t> </a:t>
            </a:r>
            <a:r>
              <a:rPr lang="cs-CZ" dirty="0" err="1" smtClean="0">
                <a:solidFill>
                  <a:srgbClr val="001871"/>
                </a:solidFill>
              </a:rPr>
              <a:t>Space</a:t>
            </a:r>
            <a:r>
              <a:rPr lang="cs-CZ" dirty="0" smtClean="0">
                <a:solidFill>
                  <a:srgbClr val="001871"/>
                </a:solidFill>
              </a:rPr>
              <a:t> </a:t>
            </a:r>
            <a:r>
              <a:rPr lang="cs-CZ" dirty="0" err="1" smtClean="0">
                <a:solidFill>
                  <a:srgbClr val="001871"/>
                </a:solidFill>
              </a:rPr>
              <a:t>Acitivities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200" y="1838425"/>
            <a:ext cx="10465133" cy="4109938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Headquarters of European GNSS Agency (GSA)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European programs of satellite navigation Galileo and EGNOS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Expertise in the area of satellite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navigation</a:t>
            </a:r>
            <a:endParaRPr lang="cs-CZ" sz="24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Concentration of experts and availability of know-how sharing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ESA.BIC Prague - 1</a:t>
            </a:r>
            <a:r>
              <a:rPr lang="en-US" sz="2400" baseline="30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incubator of its kind in the region of 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CEE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Transfer of space technologies down to earth </a:t>
            </a:r>
            <a:endParaRPr lang="cs-CZ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71463" lvl="1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Space → Aviation → Automotive)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429500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1871"/>
                </a:solidFill>
              </a:rPr>
              <a:t>Prague – AI </a:t>
            </a:r>
            <a:r>
              <a:rPr lang="cs-CZ" dirty="0" err="1" smtClean="0">
                <a:solidFill>
                  <a:srgbClr val="001871"/>
                </a:solidFill>
              </a:rPr>
              <a:t>Superhub</a:t>
            </a:r>
            <a:endParaRPr lang="cs-CZ" dirty="0">
              <a:solidFill>
                <a:srgbClr val="00187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200" y="1838425"/>
            <a:ext cx="11165245" cy="3090626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Initiative of Czech Academy of Sciences, Czech Technical University, Charles University and the City of Prague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Financed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from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combined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resources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private 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and public (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city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level, state level and EU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level</a:t>
            </a:r>
            <a:r>
              <a:rPr lang="cs-CZ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Strong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knowledge base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298869" y="60961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52"/>
              </p:ext>
            </p:extLst>
          </p:nvPr>
        </p:nvGraphicFramePr>
        <p:xfrm>
          <a:off x="480420" y="4737464"/>
          <a:ext cx="10013406" cy="1793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3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590">
                <a:tc gridSpan="3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15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Building AI ecosystem</a:t>
                      </a:r>
                      <a:endParaRPr lang="en-GB" noProof="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Educating AI talents</a:t>
                      </a:r>
                      <a:endParaRPr lang="en-GB" noProof="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Humanizing and regulating AI</a:t>
                      </a:r>
                      <a:endParaRPr lang="en-GB" noProof="0" dirty="0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Reverting brain drain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Incubating</a:t>
                      </a:r>
                      <a:r>
                        <a:rPr lang="en-GB" baseline="0" noProof="0" dirty="0" smtClean="0"/>
                        <a:t> AI </a:t>
                      </a:r>
                      <a:r>
                        <a:rPr lang="en-GB" baseline="0" noProof="0" dirty="0" err="1" smtClean="0"/>
                        <a:t>startups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Connecting</a:t>
                      </a:r>
                      <a:r>
                        <a:rPr lang="en-GB" baseline="0" noProof="0" dirty="0" smtClean="0"/>
                        <a:t> World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Attracting AI researchers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Innovating businesses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423"/>
          <a:stretch/>
        </p:blipFill>
        <p:spPr>
          <a:xfrm>
            <a:off x="496383" y="4781009"/>
            <a:ext cx="1810694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Praha_PPT_positive</Template>
  <TotalTime>0</TotalTime>
  <Words>758</Words>
  <Application>Microsoft Office PowerPoint</Application>
  <PresentationFormat>Breitbild</PresentationFormat>
  <Paragraphs>177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Bahnschrift</vt:lpstr>
      <vt:lpstr>Calibri</vt:lpstr>
      <vt:lpstr>Courier New</vt:lpstr>
      <vt:lpstr>Georgia</vt:lpstr>
      <vt:lpstr>Roboto Light</vt:lpstr>
      <vt:lpstr>Roboto Medium</vt:lpstr>
      <vt:lpstr>Wingdings</vt:lpstr>
      <vt:lpstr>Tmava</vt:lpstr>
      <vt:lpstr>PRAGUE – Supporting Innovation through Digital Transformation</vt:lpstr>
      <vt:lpstr>Agenda</vt:lpstr>
      <vt:lpstr>Prague in a nutshell</vt:lpstr>
      <vt:lpstr>Our network</vt:lpstr>
      <vt:lpstr>The Vision of Smart Prague</vt:lpstr>
      <vt:lpstr>PowerPoint-Präsentation</vt:lpstr>
      <vt:lpstr>Prague – Innovation Hub</vt:lpstr>
      <vt:lpstr>Prague – Center of Space Acitivities</vt:lpstr>
      <vt:lpstr>Prague – AI Superhub</vt:lpstr>
      <vt:lpstr>Prague – MOBiLus Innovation Hub East</vt:lpstr>
      <vt:lpstr>PowerPoint-Präsentation</vt:lpstr>
      <vt:lpstr>Autonomous Driving</vt:lpstr>
      <vt:lpstr>Public Transport</vt:lpstr>
      <vt:lpstr>Prague – Lab of Decentralized Economy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Benda Tomáš (MHMP, OKM)</dc:creator>
  <cp:lastModifiedBy>Gangl Ursula</cp:lastModifiedBy>
  <cp:revision>48</cp:revision>
  <dcterms:created xsi:type="dcterms:W3CDTF">2019-04-26T09:50:50Z</dcterms:created>
  <dcterms:modified xsi:type="dcterms:W3CDTF">2019-06-17T16:06:13Z</dcterms:modified>
</cp:coreProperties>
</file>