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  <p:sldMasterId id="2147483672" r:id="rId3"/>
    <p:sldMasterId id="2147483687" r:id="rId4"/>
    <p:sldMasterId id="2147483692" r:id="rId5"/>
    <p:sldMasterId id="2147483697" r:id="rId6"/>
    <p:sldMasterId id="2147483702" r:id="rId7"/>
  </p:sldMasterIdLst>
  <p:notesMasterIdLst>
    <p:notesMasterId r:id="rId45"/>
  </p:notesMasterIdLst>
  <p:handoutMasterIdLst>
    <p:handoutMasterId r:id="rId46"/>
  </p:handoutMasterIdLst>
  <p:sldIdLst>
    <p:sldId id="256" r:id="rId8"/>
    <p:sldId id="259" r:id="rId9"/>
    <p:sldId id="260" r:id="rId10"/>
    <p:sldId id="261" r:id="rId11"/>
    <p:sldId id="262" r:id="rId12"/>
    <p:sldId id="263" r:id="rId13"/>
    <p:sldId id="264" r:id="rId14"/>
    <p:sldId id="30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9" r:id="rId42"/>
    <p:sldId id="306" r:id="rId43"/>
    <p:sldId id="307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DCD"/>
    <a:srgbClr val="F3F1EF"/>
    <a:srgbClr val="F8EFBD"/>
    <a:srgbClr val="DFE5E2"/>
    <a:srgbClr val="C7BDC7"/>
    <a:srgbClr val="FFCED1"/>
    <a:srgbClr val="E6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8"/>
    <p:restoredTop sz="94701"/>
  </p:normalViewPr>
  <p:slideViewPr>
    <p:cSldViewPr snapToGrid="0" snapToObjects="1">
      <p:cViewPr varScale="1">
        <p:scale>
          <a:sx n="57" d="100"/>
          <a:sy n="57" d="100"/>
        </p:scale>
        <p:origin x="71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vpsprod\st2user\lanadvhat\OGD\OGD%20Auswertungen\datens&#228;tze-apps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ofPieChart>
        <c:ofPieType val="pie"/>
        <c:varyColors val="1"/>
        <c:ser>
          <c:idx val="1"/>
          <c:order val="1"/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EB8-4F07-B4F3-740958E34DD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EB8-4F07-B4F3-740958E34DDF}"/>
              </c:ext>
            </c:extLst>
          </c:dPt>
          <c:val>
            <c:numRef>
              <c:f>Tabelle1!$B$7</c:f>
              <c:numCache>
                <c:formatCode>General</c:formatCode>
                <c:ptCount val="1"/>
                <c:pt idx="0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B8-4F07-B4F3-740958E34DDF}"/>
            </c:ext>
          </c:extLst>
        </c:ser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EB8-4F07-B4F3-740958E34DDF}"/>
              </c:ext>
            </c:extLst>
          </c:dPt>
          <c:val>
            <c:numRef>
              <c:f>Tabelle1!$B$7</c:f>
              <c:numCache>
                <c:formatCode>General</c:formatCode>
                <c:ptCount val="1"/>
                <c:pt idx="0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B8-4F07-B4F3-740958E34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>
              <a:noFill/>
            </a:ln>
          </c:spPr>
        </c:serLines>
      </c:ofPie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2567-0D06-4FCC-8993-D31BE8AAE856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054A6F39-2C77-4A0E-9A06-121C4AD791B2}">
      <dgm:prSet phldrT="[Text]"/>
      <dgm:spPr/>
      <dgm:t>
        <a:bodyPr/>
        <a:lstStyle/>
        <a:p>
          <a:r>
            <a:rPr lang="de-DE" dirty="0" err="1" smtClean="0">
              <a:latin typeface="+mn-lt"/>
              <a:cs typeface="Consolas" panose="020B0609020204030204" pitchFamily="49" charset="0"/>
            </a:rPr>
            <a:t>active</a:t>
          </a:r>
          <a:r>
            <a:rPr lang="de-DE" dirty="0" smtClean="0">
              <a:latin typeface="+mn-lt"/>
              <a:cs typeface="Consolas" panose="020B0609020204030204" pitchFamily="49" charset="0"/>
            </a:rPr>
            <a:t> </a:t>
          </a:r>
          <a:r>
            <a:rPr lang="de-DE" dirty="0" err="1" smtClean="0">
              <a:latin typeface="+mn-lt"/>
              <a:cs typeface="Consolas" panose="020B0609020204030204" pitchFamily="49" charset="0"/>
            </a:rPr>
            <a:t>involvement</a:t>
          </a:r>
          <a:r>
            <a:rPr lang="de-DE" dirty="0" smtClean="0">
              <a:latin typeface="+mn-lt"/>
              <a:cs typeface="Consolas" panose="020B0609020204030204" pitchFamily="49" charset="0"/>
            </a:rPr>
            <a:t> of </a:t>
          </a:r>
          <a:r>
            <a:rPr lang="de-DE" dirty="0" err="1" smtClean="0">
              <a:latin typeface="+mn-lt"/>
              <a:cs typeface="Consolas" panose="020B0609020204030204" pitchFamily="49" charset="0"/>
            </a:rPr>
            <a:t>citizens</a:t>
          </a:r>
          <a:endParaRPr lang="de-AT" dirty="0">
            <a:latin typeface="+mn-lt"/>
            <a:cs typeface="Consolas" panose="020B0609020204030204" pitchFamily="49" charset="0"/>
          </a:endParaRPr>
        </a:p>
      </dgm:t>
    </dgm:pt>
    <dgm:pt modelId="{63030D65-11F5-4DE3-9D2E-330BB21FBF32}" type="parTrans" cxnId="{E79D22A3-83D0-431F-8C3E-0F367943D09A}">
      <dgm:prSet/>
      <dgm:spPr/>
      <dgm:t>
        <a:bodyPr/>
        <a:lstStyle/>
        <a:p>
          <a:endParaRPr lang="de-AT"/>
        </a:p>
      </dgm:t>
    </dgm:pt>
    <dgm:pt modelId="{DFD168FB-BAA3-4253-B302-CF513813C94E}" type="sibTrans" cxnId="{E79D22A3-83D0-431F-8C3E-0F367943D09A}">
      <dgm:prSet/>
      <dgm:spPr/>
      <dgm:t>
        <a:bodyPr/>
        <a:lstStyle/>
        <a:p>
          <a:endParaRPr lang="de-AT"/>
        </a:p>
      </dgm:t>
    </dgm:pt>
    <dgm:pt modelId="{DA7FE861-B68E-48A7-836C-0935AD842BAD}">
      <dgm:prSet phldrT="[Text]"/>
      <dgm:spPr/>
      <dgm:t>
        <a:bodyPr/>
        <a:lstStyle/>
        <a:p>
          <a:r>
            <a:rPr lang="de-AT" dirty="0" err="1" smtClean="0">
              <a:latin typeface="+mn-lt"/>
              <a:cs typeface="Consolas" panose="020B0609020204030204" pitchFamily="49" charset="0"/>
            </a:rPr>
            <a:t>creative</a:t>
          </a:r>
          <a:r>
            <a:rPr lang="de-AT" dirty="0" smtClean="0">
              <a:latin typeface="+mn-lt"/>
              <a:cs typeface="Consolas" panose="020B0609020204030204" pitchFamily="49" charset="0"/>
            </a:rPr>
            <a:t> &amp; innovative solutions</a:t>
          </a:r>
          <a:endParaRPr lang="de-AT" dirty="0">
            <a:latin typeface="+mn-lt"/>
            <a:cs typeface="Consolas" panose="020B0609020204030204" pitchFamily="49" charset="0"/>
          </a:endParaRPr>
        </a:p>
      </dgm:t>
    </dgm:pt>
    <dgm:pt modelId="{0E06B7F5-A0CE-46ED-A758-B1871A81D49D}" type="parTrans" cxnId="{40C5E80B-2328-4884-A019-33D8540055CC}">
      <dgm:prSet/>
      <dgm:spPr/>
      <dgm:t>
        <a:bodyPr/>
        <a:lstStyle/>
        <a:p>
          <a:endParaRPr lang="de-AT"/>
        </a:p>
      </dgm:t>
    </dgm:pt>
    <dgm:pt modelId="{9B9675BB-F4FE-4BA6-840E-2031D6E6C13E}" type="sibTrans" cxnId="{40C5E80B-2328-4884-A019-33D8540055CC}">
      <dgm:prSet/>
      <dgm:spPr/>
      <dgm:t>
        <a:bodyPr/>
        <a:lstStyle/>
        <a:p>
          <a:endParaRPr lang="de-AT"/>
        </a:p>
      </dgm:t>
    </dgm:pt>
    <dgm:pt modelId="{A967D528-E24B-49DA-8394-D1F501BEEAC7}">
      <dgm:prSet phldrT="[Text]"/>
      <dgm:spPr/>
      <dgm:t>
        <a:bodyPr/>
        <a:lstStyle/>
        <a:p>
          <a:r>
            <a:rPr lang="de-DE" dirty="0" smtClean="0">
              <a:latin typeface="+mn-lt"/>
              <a:cs typeface="Consolas" panose="020B0609020204030204" pitchFamily="49" charset="0"/>
            </a:rPr>
            <a:t>modern &amp; </a:t>
          </a:r>
          <a:r>
            <a:rPr lang="de-AT" dirty="0" smtClean="0">
              <a:latin typeface="+mn-lt"/>
              <a:cs typeface="Consolas" panose="020B0609020204030204" pitchFamily="49" charset="0"/>
            </a:rPr>
            <a:t>service-</a:t>
          </a:r>
          <a:r>
            <a:rPr lang="de-AT" dirty="0" err="1" smtClean="0">
              <a:latin typeface="+mn-lt"/>
              <a:cs typeface="Consolas" panose="020B0609020204030204" pitchFamily="49" charset="0"/>
            </a:rPr>
            <a:t>oriented</a:t>
          </a:r>
          <a:r>
            <a:rPr lang="de-AT" dirty="0" smtClean="0">
              <a:latin typeface="+mn-lt"/>
              <a:cs typeface="Consolas" panose="020B0609020204030204" pitchFamily="49" charset="0"/>
            </a:rPr>
            <a:t> </a:t>
          </a:r>
          <a:r>
            <a:rPr lang="de-DE" dirty="0" err="1" smtClean="0">
              <a:latin typeface="+mn-lt"/>
              <a:cs typeface="Consolas" panose="020B0609020204030204" pitchFamily="49" charset="0"/>
            </a:rPr>
            <a:t>administration</a:t>
          </a:r>
          <a:endParaRPr lang="de-AT" dirty="0">
            <a:latin typeface="+mn-lt"/>
            <a:cs typeface="Consolas" panose="020B0609020204030204" pitchFamily="49" charset="0"/>
          </a:endParaRPr>
        </a:p>
      </dgm:t>
    </dgm:pt>
    <dgm:pt modelId="{B1EE8DB9-2006-48A6-AD6A-CE1963AB50ED}" type="parTrans" cxnId="{FE2BDCD5-76E0-4E62-A043-5D3B051F8EA1}">
      <dgm:prSet/>
      <dgm:spPr/>
      <dgm:t>
        <a:bodyPr/>
        <a:lstStyle/>
        <a:p>
          <a:endParaRPr lang="de-AT"/>
        </a:p>
      </dgm:t>
    </dgm:pt>
    <dgm:pt modelId="{EBBB2F3D-3B0A-45D8-872E-89DC70421BB3}" type="sibTrans" cxnId="{FE2BDCD5-76E0-4E62-A043-5D3B051F8EA1}">
      <dgm:prSet/>
      <dgm:spPr/>
      <dgm:t>
        <a:bodyPr/>
        <a:lstStyle/>
        <a:p>
          <a:endParaRPr lang="de-AT"/>
        </a:p>
      </dgm:t>
    </dgm:pt>
    <dgm:pt modelId="{B6473B85-3D2A-49F1-86B0-9770A6D40A0F}" type="pres">
      <dgm:prSet presAssocID="{905C2567-0D06-4FCC-8993-D31BE8AAE856}" presName="Name0" presStyleCnt="0">
        <dgm:presLayoutVars>
          <dgm:dir/>
          <dgm:resizeHandles val="exact"/>
        </dgm:presLayoutVars>
      </dgm:prSet>
      <dgm:spPr/>
    </dgm:pt>
    <dgm:pt modelId="{398429A7-DD4A-4AF4-B0FD-E61137816ED8}" type="pres">
      <dgm:prSet presAssocID="{054A6F39-2C77-4A0E-9A06-121C4AD791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8CFE9DD-D4A9-48F6-9598-CB978AD666E1}" type="pres">
      <dgm:prSet presAssocID="{DFD168FB-BAA3-4253-B302-CF513813C94E}" presName="sibTrans" presStyleLbl="sibTrans2D1" presStyleIdx="0" presStyleCnt="2"/>
      <dgm:spPr/>
      <dgm:t>
        <a:bodyPr/>
        <a:lstStyle/>
        <a:p>
          <a:endParaRPr lang="de-AT"/>
        </a:p>
      </dgm:t>
    </dgm:pt>
    <dgm:pt modelId="{9BD6673A-FA9D-407F-9A35-8B6F9A3575DB}" type="pres">
      <dgm:prSet presAssocID="{DFD168FB-BAA3-4253-B302-CF513813C94E}" presName="connectorText" presStyleLbl="sibTrans2D1" presStyleIdx="0" presStyleCnt="2"/>
      <dgm:spPr/>
      <dgm:t>
        <a:bodyPr/>
        <a:lstStyle/>
        <a:p>
          <a:endParaRPr lang="de-AT"/>
        </a:p>
      </dgm:t>
    </dgm:pt>
    <dgm:pt modelId="{AE82964A-59B8-490F-A09C-B18E1F683B3A}" type="pres">
      <dgm:prSet presAssocID="{DA7FE861-B68E-48A7-836C-0935AD842B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3E440F4-3756-43CB-B0D3-7443D1BAC845}" type="pres">
      <dgm:prSet presAssocID="{9B9675BB-F4FE-4BA6-840E-2031D6E6C13E}" presName="sibTrans" presStyleLbl="sibTrans2D1" presStyleIdx="1" presStyleCnt="2"/>
      <dgm:spPr/>
      <dgm:t>
        <a:bodyPr/>
        <a:lstStyle/>
        <a:p>
          <a:endParaRPr lang="de-AT"/>
        </a:p>
      </dgm:t>
    </dgm:pt>
    <dgm:pt modelId="{F39BE959-744A-47D7-B4BC-A922DBBA6924}" type="pres">
      <dgm:prSet presAssocID="{9B9675BB-F4FE-4BA6-840E-2031D6E6C13E}" presName="connectorText" presStyleLbl="sibTrans2D1" presStyleIdx="1" presStyleCnt="2"/>
      <dgm:spPr/>
      <dgm:t>
        <a:bodyPr/>
        <a:lstStyle/>
        <a:p>
          <a:endParaRPr lang="de-AT"/>
        </a:p>
      </dgm:t>
    </dgm:pt>
    <dgm:pt modelId="{7850B3E9-A941-49C8-88A7-4923B6E766F9}" type="pres">
      <dgm:prSet presAssocID="{A967D528-E24B-49DA-8394-D1F501BEEA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57FB6CB-484E-42FC-89E0-8CF509B97D74}" type="presOf" srcId="{DFD168FB-BAA3-4253-B302-CF513813C94E}" destId="{F8CFE9DD-D4A9-48F6-9598-CB978AD666E1}" srcOrd="0" destOrd="0" presId="urn:microsoft.com/office/officeart/2005/8/layout/process1"/>
    <dgm:cxn modelId="{795298E4-B58C-4C3B-A967-5C88AA1F45F5}" type="presOf" srcId="{DA7FE861-B68E-48A7-836C-0935AD842BAD}" destId="{AE82964A-59B8-490F-A09C-B18E1F683B3A}" srcOrd="0" destOrd="0" presId="urn:microsoft.com/office/officeart/2005/8/layout/process1"/>
    <dgm:cxn modelId="{465B21EC-6607-4C25-AA9E-700B650B4AE8}" type="presOf" srcId="{054A6F39-2C77-4A0E-9A06-121C4AD791B2}" destId="{398429A7-DD4A-4AF4-B0FD-E61137816ED8}" srcOrd="0" destOrd="0" presId="urn:microsoft.com/office/officeart/2005/8/layout/process1"/>
    <dgm:cxn modelId="{C4C3DA26-8FE9-4687-BE48-D607A4FCA954}" type="presOf" srcId="{9B9675BB-F4FE-4BA6-840E-2031D6E6C13E}" destId="{F39BE959-744A-47D7-B4BC-A922DBBA6924}" srcOrd="1" destOrd="0" presId="urn:microsoft.com/office/officeart/2005/8/layout/process1"/>
    <dgm:cxn modelId="{FE2BDCD5-76E0-4E62-A043-5D3B051F8EA1}" srcId="{905C2567-0D06-4FCC-8993-D31BE8AAE856}" destId="{A967D528-E24B-49DA-8394-D1F501BEEAC7}" srcOrd="2" destOrd="0" parTransId="{B1EE8DB9-2006-48A6-AD6A-CE1963AB50ED}" sibTransId="{EBBB2F3D-3B0A-45D8-872E-89DC70421BB3}"/>
    <dgm:cxn modelId="{A07E56F2-65E2-42CE-BB1D-D90214262243}" type="presOf" srcId="{905C2567-0D06-4FCC-8993-D31BE8AAE856}" destId="{B6473B85-3D2A-49F1-86B0-9770A6D40A0F}" srcOrd="0" destOrd="0" presId="urn:microsoft.com/office/officeart/2005/8/layout/process1"/>
    <dgm:cxn modelId="{505FCC38-87A7-4DB8-A0EC-586F3D066D9A}" type="presOf" srcId="{9B9675BB-F4FE-4BA6-840E-2031D6E6C13E}" destId="{43E440F4-3756-43CB-B0D3-7443D1BAC845}" srcOrd="0" destOrd="0" presId="urn:microsoft.com/office/officeart/2005/8/layout/process1"/>
    <dgm:cxn modelId="{803874FA-4CAA-4774-A94B-C1953213C03E}" type="presOf" srcId="{A967D528-E24B-49DA-8394-D1F501BEEAC7}" destId="{7850B3E9-A941-49C8-88A7-4923B6E766F9}" srcOrd="0" destOrd="0" presId="urn:microsoft.com/office/officeart/2005/8/layout/process1"/>
    <dgm:cxn modelId="{E79D22A3-83D0-431F-8C3E-0F367943D09A}" srcId="{905C2567-0D06-4FCC-8993-D31BE8AAE856}" destId="{054A6F39-2C77-4A0E-9A06-121C4AD791B2}" srcOrd="0" destOrd="0" parTransId="{63030D65-11F5-4DE3-9D2E-330BB21FBF32}" sibTransId="{DFD168FB-BAA3-4253-B302-CF513813C94E}"/>
    <dgm:cxn modelId="{40C5E80B-2328-4884-A019-33D8540055CC}" srcId="{905C2567-0D06-4FCC-8993-D31BE8AAE856}" destId="{DA7FE861-B68E-48A7-836C-0935AD842BAD}" srcOrd="1" destOrd="0" parTransId="{0E06B7F5-A0CE-46ED-A758-B1871A81D49D}" sibTransId="{9B9675BB-F4FE-4BA6-840E-2031D6E6C13E}"/>
    <dgm:cxn modelId="{8276EB04-799C-4980-9992-EF6F94AA1F9C}" type="presOf" srcId="{DFD168FB-BAA3-4253-B302-CF513813C94E}" destId="{9BD6673A-FA9D-407F-9A35-8B6F9A3575DB}" srcOrd="1" destOrd="0" presId="urn:microsoft.com/office/officeart/2005/8/layout/process1"/>
    <dgm:cxn modelId="{83B2E846-2BA6-4E9E-8687-2DB56AFDB00B}" type="presParOf" srcId="{B6473B85-3D2A-49F1-86B0-9770A6D40A0F}" destId="{398429A7-DD4A-4AF4-B0FD-E61137816ED8}" srcOrd="0" destOrd="0" presId="urn:microsoft.com/office/officeart/2005/8/layout/process1"/>
    <dgm:cxn modelId="{EADE67DB-3F53-4A6D-A4C4-1FE008B8B020}" type="presParOf" srcId="{B6473B85-3D2A-49F1-86B0-9770A6D40A0F}" destId="{F8CFE9DD-D4A9-48F6-9598-CB978AD666E1}" srcOrd="1" destOrd="0" presId="urn:microsoft.com/office/officeart/2005/8/layout/process1"/>
    <dgm:cxn modelId="{FC30BFB8-6BF3-4932-84A6-3D3668D9E315}" type="presParOf" srcId="{F8CFE9DD-D4A9-48F6-9598-CB978AD666E1}" destId="{9BD6673A-FA9D-407F-9A35-8B6F9A3575DB}" srcOrd="0" destOrd="0" presId="urn:microsoft.com/office/officeart/2005/8/layout/process1"/>
    <dgm:cxn modelId="{D6B97F1C-06A7-4374-A8AD-1F271193E852}" type="presParOf" srcId="{B6473B85-3D2A-49F1-86B0-9770A6D40A0F}" destId="{AE82964A-59B8-490F-A09C-B18E1F683B3A}" srcOrd="2" destOrd="0" presId="urn:microsoft.com/office/officeart/2005/8/layout/process1"/>
    <dgm:cxn modelId="{79FC4FCF-C975-4725-8EE2-BFC3602887BC}" type="presParOf" srcId="{B6473B85-3D2A-49F1-86B0-9770A6D40A0F}" destId="{43E440F4-3756-43CB-B0D3-7443D1BAC845}" srcOrd="3" destOrd="0" presId="urn:microsoft.com/office/officeart/2005/8/layout/process1"/>
    <dgm:cxn modelId="{4F96F161-923E-4FA2-B1DE-FF1C13CDE06D}" type="presParOf" srcId="{43E440F4-3756-43CB-B0D3-7443D1BAC845}" destId="{F39BE959-744A-47D7-B4BC-A922DBBA6924}" srcOrd="0" destOrd="0" presId="urn:microsoft.com/office/officeart/2005/8/layout/process1"/>
    <dgm:cxn modelId="{D2DA3AF7-CEF6-473D-9075-DB320EE9C54E}" type="presParOf" srcId="{B6473B85-3D2A-49F1-86B0-9770A6D40A0F}" destId="{7850B3E9-A941-49C8-88A7-4923B6E766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297A0-16D8-4D94-AD2C-E4703D339A65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4CBCD9F7-D634-485D-84C0-54C9E2ED03CA}">
      <dgm:prSet phldrT="[Text]" custT="1"/>
      <dgm:spPr/>
      <dgm:t>
        <a:bodyPr/>
        <a:lstStyle/>
        <a:p>
          <a:pPr algn="l" rtl="0"/>
          <a:r>
            <a:rPr lang="de-AT" sz="2000" b="1" baseline="0" err="1" smtClean="0">
              <a:effectLst/>
              <a:latin typeface="+mj-lt"/>
            </a:rPr>
            <a:t>Citizen</a:t>
          </a:r>
          <a:r>
            <a:rPr lang="de-AT" sz="2000" b="1" baseline="0" smtClean="0">
              <a:effectLst/>
              <a:latin typeface="+mj-lt"/>
            </a:rPr>
            <a:t/>
          </a:r>
          <a:br>
            <a:rPr lang="de-AT" sz="2000" b="1" baseline="0" smtClean="0">
              <a:effectLst/>
              <a:latin typeface="+mj-lt"/>
            </a:rPr>
          </a:br>
          <a:r>
            <a:rPr lang="de-AT" sz="2000" b="1" baseline="0" err="1" smtClean="0">
              <a:effectLst/>
              <a:latin typeface="+mj-lt"/>
            </a:rPr>
            <a:t>participation</a:t>
          </a:r>
          <a:endParaRPr lang="de-AT" sz="2000" b="1" baseline="0" smtClean="0">
            <a:effectLst/>
            <a:latin typeface="+mj-lt"/>
          </a:endParaRPr>
        </a:p>
      </dgm:t>
    </dgm:pt>
    <dgm:pt modelId="{20928A38-CD8A-4A5F-81B6-C372196BDA0F}" type="parTrans" cxnId="{AFFD4D97-57FB-4245-B804-EE5AC8E1284B}">
      <dgm:prSet/>
      <dgm:spPr/>
      <dgm:t>
        <a:bodyPr/>
        <a:lstStyle/>
        <a:p>
          <a:endParaRPr lang="de-AT" sz="1800"/>
        </a:p>
      </dgm:t>
    </dgm:pt>
    <dgm:pt modelId="{C15551F7-20AC-42F8-B3BF-991AF4971EBD}" type="sibTrans" cxnId="{AFFD4D97-57FB-4245-B804-EE5AC8E1284B}">
      <dgm:prSet/>
      <dgm:spPr/>
      <dgm:t>
        <a:bodyPr/>
        <a:lstStyle/>
        <a:p>
          <a:endParaRPr lang="de-AT" sz="1800"/>
        </a:p>
      </dgm:t>
    </dgm:pt>
    <dgm:pt modelId="{E735F94E-04C0-4534-9C56-77A41AF847B9}">
      <dgm:prSet phldrT="[Text]" custT="1"/>
      <dgm:spPr/>
      <dgm:t>
        <a:bodyPr/>
        <a:lstStyle/>
        <a:p>
          <a:pPr algn="l" rtl="0"/>
          <a:r>
            <a:rPr lang="de-AT" sz="2000" b="1" smtClean="0">
              <a:effectLst/>
            </a:rPr>
            <a:t>Business &amp; research</a:t>
          </a:r>
          <a:endParaRPr lang="de-AT" sz="2000" b="1">
            <a:effectLst/>
          </a:endParaRPr>
        </a:p>
      </dgm:t>
    </dgm:pt>
    <dgm:pt modelId="{2AF7C28C-E509-460F-9617-D376E41F0D46}" type="parTrans" cxnId="{F3234F54-C62D-424C-9321-AC63B95A3327}">
      <dgm:prSet/>
      <dgm:spPr/>
      <dgm:t>
        <a:bodyPr/>
        <a:lstStyle/>
        <a:p>
          <a:endParaRPr lang="de-AT" sz="1800"/>
        </a:p>
      </dgm:t>
    </dgm:pt>
    <dgm:pt modelId="{6C656AF2-3F22-496F-B2C1-B681D8CAB9E8}" type="sibTrans" cxnId="{F3234F54-C62D-424C-9321-AC63B95A3327}">
      <dgm:prSet/>
      <dgm:spPr/>
      <dgm:t>
        <a:bodyPr/>
        <a:lstStyle/>
        <a:p>
          <a:endParaRPr lang="de-AT" sz="1800"/>
        </a:p>
      </dgm:t>
    </dgm:pt>
    <dgm:pt modelId="{D13D6509-0515-4CD8-9133-9254D5D9EB6B}">
      <dgm:prSet phldrT="[Text]" custT="1"/>
      <dgm:spPr/>
      <dgm:t>
        <a:bodyPr/>
        <a:lstStyle/>
        <a:p>
          <a:pPr algn="l"/>
          <a:r>
            <a:rPr lang="de-AT" sz="1800" err="1" smtClean="0">
              <a:effectLst/>
            </a:rPr>
            <a:t>new</a:t>
          </a:r>
          <a:r>
            <a:rPr lang="de-AT" sz="1800" smtClean="0">
              <a:effectLst/>
            </a:rPr>
            <a:t> </a:t>
          </a:r>
          <a:r>
            <a:rPr lang="de-AT" sz="1800" err="1" smtClean="0">
              <a:effectLst/>
            </a:rPr>
            <a:t>apps</a:t>
          </a:r>
          <a:endParaRPr lang="de-AT" sz="1800">
            <a:effectLst/>
          </a:endParaRPr>
        </a:p>
      </dgm:t>
    </dgm:pt>
    <dgm:pt modelId="{B4510361-BF31-490A-BD78-CE8E7FF72506}" type="parTrans" cxnId="{5BE4CEBF-4B4B-4281-879A-776575B20685}">
      <dgm:prSet/>
      <dgm:spPr/>
      <dgm:t>
        <a:bodyPr/>
        <a:lstStyle/>
        <a:p>
          <a:endParaRPr lang="de-AT" sz="1800"/>
        </a:p>
      </dgm:t>
    </dgm:pt>
    <dgm:pt modelId="{EE77BEEF-5168-457B-AB82-B608443694A8}" type="sibTrans" cxnId="{5BE4CEBF-4B4B-4281-879A-776575B20685}">
      <dgm:prSet/>
      <dgm:spPr/>
      <dgm:t>
        <a:bodyPr/>
        <a:lstStyle/>
        <a:p>
          <a:endParaRPr lang="de-AT" sz="1800"/>
        </a:p>
      </dgm:t>
    </dgm:pt>
    <dgm:pt modelId="{DBD555EF-0215-47B2-A9B2-C4EE88F1E188}">
      <dgm:prSet phldrT="[Text]" custT="1"/>
      <dgm:spPr/>
      <dgm:t>
        <a:bodyPr/>
        <a:lstStyle/>
        <a:p>
          <a:r>
            <a:rPr lang="en-GB" sz="2000" b="1" noProof="0" smtClean="0">
              <a:effectLst/>
            </a:rPr>
            <a:t>Administration</a:t>
          </a:r>
          <a:endParaRPr lang="de-AT" sz="2000" b="1">
            <a:effectLst/>
          </a:endParaRPr>
        </a:p>
      </dgm:t>
    </dgm:pt>
    <dgm:pt modelId="{C827B0C3-B1CB-42FE-BE5D-944BE7848D8D}" type="parTrans" cxnId="{F94732EC-F464-45CE-BE3B-83BEFBD76E2D}">
      <dgm:prSet/>
      <dgm:spPr/>
      <dgm:t>
        <a:bodyPr/>
        <a:lstStyle/>
        <a:p>
          <a:endParaRPr lang="de-AT" sz="1800"/>
        </a:p>
      </dgm:t>
    </dgm:pt>
    <dgm:pt modelId="{5B99C6D5-FA06-4DAC-8EB8-07379E5753AA}" type="sibTrans" cxnId="{F94732EC-F464-45CE-BE3B-83BEFBD76E2D}">
      <dgm:prSet/>
      <dgm:spPr/>
      <dgm:t>
        <a:bodyPr/>
        <a:lstStyle/>
        <a:p>
          <a:endParaRPr lang="de-AT" sz="1800"/>
        </a:p>
      </dgm:t>
    </dgm:pt>
    <dgm:pt modelId="{F81B8567-0768-4517-A67E-06DF8EFA0574}">
      <dgm:prSet phldrT="[Text]" custT="1"/>
      <dgm:spPr/>
      <dgm:t>
        <a:bodyPr/>
        <a:lstStyle/>
        <a:p>
          <a:r>
            <a:rPr lang="en-GB" sz="1800" noProof="0" smtClean="0">
              <a:effectLst/>
            </a:rPr>
            <a:t>data use</a:t>
          </a:r>
          <a:endParaRPr lang="de-AT" sz="1800">
            <a:effectLst/>
          </a:endParaRPr>
        </a:p>
      </dgm:t>
    </dgm:pt>
    <dgm:pt modelId="{C4BDE48D-D257-4466-AE28-00E5A6EF1F4B}" type="parTrans" cxnId="{95B5ABC9-8956-4169-BACA-9ABB5CF3B7AF}">
      <dgm:prSet/>
      <dgm:spPr/>
      <dgm:t>
        <a:bodyPr/>
        <a:lstStyle/>
        <a:p>
          <a:endParaRPr lang="de-AT" sz="1800"/>
        </a:p>
      </dgm:t>
    </dgm:pt>
    <dgm:pt modelId="{4F07BF15-926D-46A0-AE9C-FA8CE99B8A41}" type="sibTrans" cxnId="{95B5ABC9-8956-4169-BACA-9ABB5CF3B7AF}">
      <dgm:prSet/>
      <dgm:spPr/>
      <dgm:t>
        <a:bodyPr/>
        <a:lstStyle/>
        <a:p>
          <a:endParaRPr lang="de-AT" sz="1800"/>
        </a:p>
      </dgm:t>
    </dgm:pt>
    <dgm:pt modelId="{1ADE8CE6-3339-40C2-8989-F64CD5180D42}">
      <dgm:prSet phldrT="[Text]" custT="1"/>
      <dgm:spPr/>
      <dgm:t>
        <a:bodyPr/>
        <a:lstStyle/>
        <a:p>
          <a:r>
            <a:rPr lang="en-GB" sz="1800" noProof="0" smtClean="0">
              <a:effectLst/>
            </a:rPr>
            <a:t>consistent processes</a:t>
          </a:r>
          <a:endParaRPr lang="de-AT" sz="1800">
            <a:effectLst/>
          </a:endParaRPr>
        </a:p>
      </dgm:t>
    </dgm:pt>
    <dgm:pt modelId="{B1F8C519-E1EA-40B0-B3B5-5956DEFECE9F}" type="parTrans" cxnId="{1E37585E-FC08-4261-96D7-A70E3A8E5375}">
      <dgm:prSet/>
      <dgm:spPr/>
      <dgm:t>
        <a:bodyPr/>
        <a:lstStyle/>
        <a:p>
          <a:endParaRPr lang="de-AT" sz="1800"/>
        </a:p>
      </dgm:t>
    </dgm:pt>
    <dgm:pt modelId="{97AB6059-46F6-4B6A-BD70-1D1CC568A342}" type="sibTrans" cxnId="{1E37585E-FC08-4261-96D7-A70E3A8E5375}">
      <dgm:prSet/>
      <dgm:spPr/>
      <dgm:t>
        <a:bodyPr/>
        <a:lstStyle/>
        <a:p>
          <a:endParaRPr lang="de-AT" sz="1800"/>
        </a:p>
      </dgm:t>
    </dgm:pt>
    <dgm:pt modelId="{DD9E5D5E-AE21-4812-A59C-EBC769A071D2}">
      <dgm:prSet phldrT="[Text]" custT="1"/>
      <dgm:spPr/>
      <dgm:t>
        <a:bodyPr/>
        <a:lstStyle/>
        <a:p>
          <a:pPr algn="l"/>
          <a:r>
            <a:rPr lang="en-GB" sz="1800" noProof="0" smtClean="0">
              <a:effectLst/>
            </a:rPr>
            <a:t>commercial exploitation</a:t>
          </a:r>
          <a:endParaRPr lang="de-AT" sz="1800">
            <a:effectLst/>
          </a:endParaRPr>
        </a:p>
      </dgm:t>
    </dgm:pt>
    <dgm:pt modelId="{D1C73F15-33AB-4434-BF51-6F8540A1FF86}" type="parTrans" cxnId="{64D63871-45C9-45A3-90EA-03E8A57EADD0}">
      <dgm:prSet/>
      <dgm:spPr/>
      <dgm:t>
        <a:bodyPr/>
        <a:lstStyle/>
        <a:p>
          <a:endParaRPr lang="de-AT" sz="1800"/>
        </a:p>
      </dgm:t>
    </dgm:pt>
    <dgm:pt modelId="{62947317-1137-4943-AF3F-D743C9CEC9EE}" type="sibTrans" cxnId="{64D63871-45C9-45A3-90EA-03E8A57EADD0}">
      <dgm:prSet/>
      <dgm:spPr/>
      <dgm:t>
        <a:bodyPr/>
        <a:lstStyle/>
        <a:p>
          <a:endParaRPr lang="de-AT" sz="1800"/>
        </a:p>
      </dgm:t>
    </dgm:pt>
    <dgm:pt modelId="{AD14A1DD-2AFC-4573-8802-117FE4D77C02}">
      <dgm:prSet phldrT="[Text]" custT="1"/>
      <dgm:spPr/>
      <dgm:t>
        <a:bodyPr/>
        <a:lstStyle/>
        <a:p>
          <a:pPr algn="l"/>
          <a:endParaRPr lang="de-AT" sz="1800">
            <a:effectLst/>
          </a:endParaRPr>
        </a:p>
      </dgm:t>
    </dgm:pt>
    <dgm:pt modelId="{400AF0C7-57E2-4662-A263-AA87C6D34A66}" type="parTrans" cxnId="{49585E05-730E-4E1F-9656-979E588AAB2A}">
      <dgm:prSet/>
      <dgm:spPr/>
      <dgm:t>
        <a:bodyPr/>
        <a:lstStyle/>
        <a:p>
          <a:endParaRPr lang="de-AT" sz="1800"/>
        </a:p>
      </dgm:t>
    </dgm:pt>
    <dgm:pt modelId="{1A25F5F7-3C33-49F3-8251-A90EBDC13A22}" type="sibTrans" cxnId="{49585E05-730E-4E1F-9656-979E588AAB2A}">
      <dgm:prSet/>
      <dgm:spPr/>
      <dgm:t>
        <a:bodyPr/>
        <a:lstStyle/>
        <a:p>
          <a:endParaRPr lang="de-AT" sz="1800"/>
        </a:p>
      </dgm:t>
    </dgm:pt>
    <dgm:pt modelId="{D200E425-9376-4055-BC6E-A85FE9E0447F}">
      <dgm:prSet phldrT="[Text]" custT="1"/>
      <dgm:spPr/>
      <dgm:t>
        <a:bodyPr/>
        <a:lstStyle/>
        <a:p>
          <a:pPr algn="l"/>
          <a:endParaRPr lang="de-AT" sz="1800">
            <a:effectLst/>
          </a:endParaRPr>
        </a:p>
      </dgm:t>
    </dgm:pt>
    <dgm:pt modelId="{C3B40A57-3F28-4AAD-BA24-85D59E50C4E6}" type="parTrans" cxnId="{FBCA841C-543C-4DFE-8931-90DFCCF4511B}">
      <dgm:prSet/>
      <dgm:spPr/>
      <dgm:t>
        <a:bodyPr/>
        <a:lstStyle/>
        <a:p>
          <a:endParaRPr lang="de-AT" sz="1800"/>
        </a:p>
      </dgm:t>
    </dgm:pt>
    <dgm:pt modelId="{40156D8B-EE4C-4918-9DBD-317DE850F9C8}" type="sibTrans" cxnId="{FBCA841C-543C-4DFE-8931-90DFCCF4511B}">
      <dgm:prSet/>
      <dgm:spPr/>
      <dgm:t>
        <a:bodyPr/>
        <a:lstStyle/>
        <a:p>
          <a:endParaRPr lang="de-AT" sz="1800"/>
        </a:p>
      </dgm:t>
    </dgm:pt>
    <dgm:pt modelId="{E63949CB-C042-4007-9133-4C35B436725D}">
      <dgm:prSet phldrT="[Text]" custT="1"/>
      <dgm:spPr/>
      <dgm:t>
        <a:bodyPr/>
        <a:lstStyle/>
        <a:p>
          <a:r>
            <a:rPr lang="en-GB" sz="1800" noProof="0" smtClean="0">
              <a:effectLst/>
            </a:rPr>
            <a:t>no media disruption</a:t>
          </a:r>
          <a:endParaRPr lang="de-AT" sz="1800">
            <a:effectLst/>
          </a:endParaRPr>
        </a:p>
      </dgm:t>
    </dgm:pt>
    <dgm:pt modelId="{2C6B2CAE-51CA-44AF-8495-2CBCA990C8B7}" type="parTrans" cxnId="{0CC712F8-B9C1-4962-9492-C68FDE2DCD0B}">
      <dgm:prSet/>
      <dgm:spPr/>
      <dgm:t>
        <a:bodyPr/>
        <a:lstStyle/>
        <a:p>
          <a:endParaRPr lang="de-AT" sz="1800"/>
        </a:p>
      </dgm:t>
    </dgm:pt>
    <dgm:pt modelId="{4F258C55-01DB-4821-8A97-D2A9CF34B602}" type="sibTrans" cxnId="{0CC712F8-B9C1-4962-9492-C68FDE2DCD0B}">
      <dgm:prSet/>
      <dgm:spPr/>
      <dgm:t>
        <a:bodyPr/>
        <a:lstStyle/>
        <a:p>
          <a:endParaRPr lang="de-AT" sz="1800"/>
        </a:p>
      </dgm:t>
    </dgm:pt>
    <dgm:pt modelId="{11B96E64-C0E4-4D09-A886-4A4541E4F739}">
      <dgm:prSet phldrT="[Text]" custT="1"/>
      <dgm:spPr/>
      <dgm:t>
        <a:bodyPr/>
        <a:lstStyle/>
        <a:p>
          <a:pPr algn="l"/>
          <a:r>
            <a:rPr lang="en-GB" sz="1800" noProof="0" smtClean="0">
              <a:effectLst/>
            </a:rPr>
            <a:t>strengthening the business location</a:t>
          </a:r>
          <a:endParaRPr lang="de-AT" sz="1800">
            <a:effectLst/>
          </a:endParaRPr>
        </a:p>
      </dgm:t>
    </dgm:pt>
    <dgm:pt modelId="{9ACF12EF-ED34-4403-A5B8-B7DAD64EDE9D}" type="parTrans" cxnId="{34686EA6-073C-43D9-8EC4-ECA2C0E3EF6A}">
      <dgm:prSet/>
      <dgm:spPr/>
      <dgm:t>
        <a:bodyPr/>
        <a:lstStyle/>
        <a:p>
          <a:endParaRPr lang="de-AT"/>
        </a:p>
      </dgm:t>
    </dgm:pt>
    <dgm:pt modelId="{2C0329D4-DCC4-423B-9A48-638F84DE057B}" type="sibTrans" cxnId="{34686EA6-073C-43D9-8EC4-ECA2C0E3EF6A}">
      <dgm:prSet/>
      <dgm:spPr/>
      <dgm:t>
        <a:bodyPr/>
        <a:lstStyle/>
        <a:p>
          <a:endParaRPr lang="de-AT"/>
        </a:p>
      </dgm:t>
    </dgm:pt>
    <dgm:pt modelId="{30EB066E-FAE9-4044-AF7D-8075845EB71A}">
      <dgm:prSet phldrT="[Text]" custT="1"/>
      <dgm:spPr/>
      <dgm:t>
        <a:bodyPr/>
        <a:lstStyle/>
        <a:p>
          <a:pPr algn="l"/>
          <a:r>
            <a:rPr lang="de-AT" sz="1800" err="1" smtClean="0">
              <a:effectLst/>
            </a:rPr>
            <a:t>decision</a:t>
          </a:r>
          <a:r>
            <a:rPr lang="de-AT" sz="1800" smtClean="0">
              <a:effectLst/>
            </a:rPr>
            <a:t> </a:t>
          </a:r>
          <a:r>
            <a:rPr lang="de-AT" sz="1800" err="1" smtClean="0">
              <a:effectLst/>
            </a:rPr>
            <a:t>making-processes</a:t>
          </a:r>
          <a:endParaRPr lang="de-AT" sz="1800">
            <a:effectLst/>
          </a:endParaRPr>
        </a:p>
      </dgm:t>
    </dgm:pt>
    <dgm:pt modelId="{5EF639B1-BE98-4F6B-A6B8-EF8CD99D952E}" type="sibTrans" cxnId="{EA5FC915-C6CD-4493-BC37-B1BA6EB243AB}">
      <dgm:prSet/>
      <dgm:spPr/>
      <dgm:t>
        <a:bodyPr/>
        <a:lstStyle/>
        <a:p>
          <a:endParaRPr lang="de-AT" sz="1800"/>
        </a:p>
      </dgm:t>
    </dgm:pt>
    <dgm:pt modelId="{471B471D-3536-4085-B105-CD4A815CFACA}" type="parTrans" cxnId="{EA5FC915-C6CD-4493-BC37-B1BA6EB243AB}">
      <dgm:prSet/>
      <dgm:spPr/>
      <dgm:t>
        <a:bodyPr/>
        <a:lstStyle/>
        <a:p>
          <a:endParaRPr lang="de-AT" sz="1800"/>
        </a:p>
      </dgm:t>
    </dgm:pt>
    <dgm:pt modelId="{D359EF80-1F86-42FF-95C3-239B8128D758}">
      <dgm:prSet phldrT="[Text]" custT="1"/>
      <dgm:spPr/>
      <dgm:t>
        <a:bodyPr/>
        <a:lstStyle/>
        <a:p>
          <a:pPr algn="l"/>
          <a:r>
            <a:rPr lang="de-AT" sz="1800" err="1" smtClean="0">
              <a:effectLst/>
            </a:rPr>
            <a:t>transparency</a:t>
          </a:r>
          <a:endParaRPr lang="de-AT" sz="1800">
            <a:effectLst/>
          </a:endParaRPr>
        </a:p>
      </dgm:t>
    </dgm:pt>
    <dgm:pt modelId="{81ED1751-C013-449F-ADA7-EF0494750E15}" type="sibTrans" cxnId="{CD5C2A94-7E98-471D-81C1-125397D79E7A}">
      <dgm:prSet/>
      <dgm:spPr/>
      <dgm:t>
        <a:bodyPr/>
        <a:lstStyle/>
        <a:p>
          <a:endParaRPr lang="de-AT" sz="1800"/>
        </a:p>
      </dgm:t>
    </dgm:pt>
    <dgm:pt modelId="{F6EE07F7-3391-4076-B198-9C4FD5D4C8DE}" type="parTrans" cxnId="{CD5C2A94-7E98-471D-81C1-125397D79E7A}">
      <dgm:prSet/>
      <dgm:spPr/>
      <dgm:t>
        <a:bodyPr/>
        <a:lstStyle/>
        <a:p>
          <a:endParaRPr lang="de-AT" sz="1800"/>
        </a:p>
      </dgm:t>
    </dgm:pt>
    <dgm:pt modelId="{DFDEF490-8709-4DB9-96DE-AA9DA1ACB5E8}">
      <dgm:prSet phldrT="[Text]" custT="1"/>
      <dgm:spPr/>
      <dgm:t>
        <a:bodyPr/>
        <a:lstStyle/>
        <a:p>
          <a:pPr algn="l"/>
          <a:r>
            <a:rPr lang="de-DE" sz="1800" err="1" smtClean="0">
              <a:effectLst/>
            </a:rPr>
            <a:t>cooperation</a:t>
          </a:r>
          <a:endParaRPr lang="de-AT" sz="1800">
            <a:effectLst/>
          </a:endParaRPr>
        </a:p>
      </dgm:t>
    </dgm:pt>
    <dgm:pt modelId="{79F550E3-0507-4C65-B37D-1204A048EDC5}" type="parTrans" cxnId="{40D205B4-F5EC-4A6B-8F21-B06E724690F0}">
      <dgm:prSet/>
      <dgm:spPr/>
      <dgm:t>
        <a:bodyPr/>
        <a:lstStyle/>
        <a:p>
          <a:endParaRPr lang="de-AT"/>
        </a:p>
      </dgm:t>
    </dgm:pt>
    <dgm:pt modelId="{71179FFA-DEBA-435E-A6FA-40B6150E82F0}" type="sibTrans" cxnId="{40D205B4-F5EC-4A6B-8F21-B06E724690F0}">
      <dgm:prSet/>
      <dgm:spPr/>
      <dgm:t>
        <a:bodyPr/>
        <a:lstStyle/>
        <a:p>
          <a:endParaRPr lang="de-AT"/>
        </a:p>
      </dgm:t>
    </dgm:pt>
    <dgm:pt modelId="{C568C6B1-E4B7-4C53-83DF-6738CD5D2A3F}">
      <dgm:prSet phldrT="[Text]" custT="1"/>
      <dgm:spPr/>
      <dgm:t>
        <a:bodyPr/>
        <a:lstStyle/>
        <a:p>
          <a:r>
            <a:rPr lang="de-AT" sz="1800" err="1" smtClean="0">
              <a:effectLst/>
            </a:rPr>
            <a:t>data</a:t>
          </a:r>
          <a:r>
            <a:rPr lang="de-AT" sz="1800" smtClean="0">
              <a:effectLst/>
            </a:rPr>
            <a:t> </a:t>
          </a:r>
          <a:r>
            <a:rPr lang="de-AT" sz="1800" err="1" smtClean="0">
              <a:effectLst/>
            </a:rPr>
            <a:t>governance</a:t>
          </a:r>
          <a:endParaRPr lang="de-AT" sz="1800">
            <a:effectLst/>
          </a:endParaRPr>
        </a:p>
      </dgm:t>
    </dgm:pt>
    <dgm:pt modelId="{70C3C142-1CFB-40F4-8EE1-F67D7EEC2FBC}" type="parTrans" cxnId="{17E06C77-6ED1-4FC2-B71D-2A936F78354F}">
      <dgm:prSet/>
      <dgm:spPr/>
      <dgm:t>
        <a:bodyPr/>
        <a:lstStyle/>
        <a:p>
          <a:endParaRPr lang="en-GB"/>
        </a:p>
      </dgm:t>
    </dgm:pt>
    <dgm:pt modelId="{F03E81F3-C630-4C3A-8955-0ECDC03C02D3}" type="sibTrans" cxnId="{17E06C77-6ED1-4FC2-B71D-2A936F78354F}">
      <dgm:prSet/>
      <dgm:spPr/>
      <dgm:t>
        <a:bodyPr/>
        <a:lstStyle/>
        <a:p>
          <a:endParaRPr lang="en-GB"/>
        </a:p>
      </dgm:t>
    </dgm:pt>
    <dgm:pt modelId="{7C4D5B27-2C04-4BCB-A4C6-C02E6A3323CA}" type="pres">
      <dgm:prSet presAssocID="{016297A0-16D8-4D94-AD2C-E4703D339A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7D32881-EBB3-4E5A-AA66-1478CF428988}" type="pres">
      <dgm:prSet presAssocID="{4CBCD9F7-D634-485D-84C0-54C9E2ED03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7DEA67D-AF7B-470F-A238-4F4457EF426C}" type="pres">
      <dgm:prSet presAssocID="{C15551F7-20AC-42F8-B3BF-991AF4971EBD}" presName="sibTrans" presStyleCnt="0"/>
      <dgm:spPr/>
      <dgm:t>
        <a:bodyPr/>
        <a:lstStyle/>
        <a:p>
          <a:endParaRPr lang="de-AT"/>
        </a:p>
      </dgm:t>
    </dgm:pt>
    <dgm:pt modelId="{25F73D7D-469A-4B5D-8066-3873946FBE8A}" type="pres">
      <dgm:prSet presAssocID="{E735F94E-04C0-4534-9C56-77A41AF847B9}" presName="node" presStyleLbl="node1" presStyleIdx="1" presStyleCnt="3" custLinFactNeighborX="-4919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4BC3067-32C5-4912-A404-8D60EB8F9AD1}" type="pres">
      <dgm:prSet presAssocID="{6C656AF2-3F22-496F-B2C1-B681D8CAB9E8}" presName="sibTrans" presStyleCnt="0"/>
      <dgm:spPr/>
      <dgm:t>
        <a:bodyPr/>
        <a:lstStyle/>
        <a:p>
          <a:endParaRPr lang="de-AT"/>
        </a:p>
      </dgm:t>
    </dgm:pt>
    <dgm:pt modelId="{870EBD22-3F7B-43B7-886F-528B86F473E9}" type="pres">
      <dgm:prSet presAssocID="{DBD555EF-0215-47B2-A9B2-C4EE88F1E188}" presName="node" presStyleLbl="node1" presStyleIdx="2" presStyleCnt="3" custLinFactNeighborX="-8361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02F419A-7BBC-4761-9179-2002ACB34393}" type="presOf" srcId="{F81B8567-0768-4517-A67E-06DF8EFA0574}" destId="{870EBD22-3F7B-43B7-886F-528B86F473E9}" srcOrd="0" destOrd="1" presId="urn:microsoft.com/office/officeart/2005/8/layout/hList6"/>
    <dgm:cxn modelId="{5BE4CEBF-4B4B-4281-879A-776575B20685}" srcId="{E735F94E-04C0-4534-9C56-77A41AF847B9}" destId="{D13D6509-0515-4CD8-9133-9254D5D9EB6B}" srcOrd="1" destOrd="0" parTransId="{B4510361-BF31-490A-BD78-CE8E7FF72506}" sibTransId="{EE77BEEF-5168-457B-AB82-B608443694A8}"/>
    <dgm:cxn modelId="{3C1E6FCB-A949-41E0-BC47-8A7290E2AB26}" type="presOf" srcId="{1ADE8CE6-3339-40C2-8989-F64CD5180D42}" destId="{870EBD22-3F7B-43B7-886F-528B86F473E9}" srcOrd="0" destOrd="2" presId="urn:microsoft.com/office/officeart/2005/8/layout/hList6"/>
    <dgm:cxn modelId="{0CC712F8-B9C1-4962-9492-C68FDE2DCD0B}" srcId="{DBD555EF-0215-47B2-A9B2-C4EE88F1E188}" destId="{E63949CB-C042-4007-9133-4C35B436725D}" srcOrd="2" destOrd="0" parTransId="{2C6B2CAE-51CA-44AF-8495-2CBCA990C8B7}" sibTransId="{4F258C55-01DB-4821-8A97-D2A9CF34B602}"/>
    <dgm:cxn modelId="{17E06C77-6ED1-4FC2-B71D-2A936F78354F}" srcId="{DBD555EF-0215-47B2-A9B2-C4EE88F1E188}" destId="{C568C6B1-E4B7-4C53-83DF-6738CD5D2A3F}" srcOrd="3" destOrd="0" parTransId="{70C3C142-1CFB-40F4-8EE1-F67D7EEC2FBC}" sibTransId="{F03E81F3-C630-4C3A-8955-0ECDC03C02D3}"/>
    <dgm:cxn modelId="{F3234F54-C62D-424C-9321-AC63B95A3327}" srcId="{016297A0-16D8-4D94-AD2C-E4703D339A65}" destId="{E735F94E-04C0-4534-9C56-77A41AF847B9}" srcOrd="1" destOrd="0" parTransId="{2AF7C28C-E509-460F-9617-D376E41F0D46}" sibTransId="{6C656AF2-3F22-496F-B2C1-B681D8CAB9E8}"/>
    <dgm:cxn modelId="{64D63871-45C9-45A3-90EA-03E8A57EADD0}" srcId="{E735F94E-04C0-4534-9C56-77A41AF847B9}" destId="{DD9E5D5E-AE21-4812-A59C-EBC769A071D2}" srcOrd="2" destOrd="0" parTransId="{D1C73F15-33AB-4434-BF51-6F8540A1FF86}" sibTransId="{62947317-1137-4943-AF3F-D743C9CEC9EE}"/>
    <dgm:cxn modelId="{49585E05-730E-4E1F-9656-979E588AAB2A}" srcId="{E735F94E-04C0-4534-9C56-77A41AF847B9}" destId="{AD14A1DD-2AFC-4573-8802-117FE4D77C02}" srcOrd="3" destOrd="0" parTransId="{400AF0C7-57E2-4662-A263-AA87C6D34A66}" sibTransId="{1A25F5F7-3C33-49F3-8251-A90EBDC13A22}"/>
    <dgm:cxn modelId="{5C6DDF9F-D126-42C4-839B-00DD262685A3}" type="presOf" srcId="{30EB066E-FAE9-4044-AF7D-8075845EB71A}" destId="{77D32881-EBB3-4E5A-AA66-1478CF428988}" srcOrd="0" destOrd="2" presId="urn:microsoft.com/office/officeart/2005/8/layout/hList6"/>
    <dgm:cxn modelId="{EA5FC915-C6CD-4493-BC37-B1BA6EB243AB}" srcId="{4CBCD9F7-D634-485D-84C0-54C9E2ED03CA}" destId="{30EB066E-FAE9-4044-AF7D-8075845EB71A}" srcOrd="1" destOrd="0" parTransId="{471B471D-3536-4085-B105-CD4A815CFACA}" sibTransId="{5EF639B1-BE98-4F6B-A6B8-EF8CD99D952E}"/>
    <dgm:cxn modelId="{DA919A1D-5A7D-41A9-8D51-380331C184AA}" type="presOf" srcId="{4CBCD9F7-D634-485D-84C0-54C9E2ED03CA}" destId="{77D32881-EBB3-4E5A-AA66-1478CF428988}" srcOrd="0" destOrd="0" presId="urn:microsoft.com/office/officeart/2005/8/layout/hList6"/>
    <dgm:cxn modelId="{F94732EC-F464-45CE-BE3B-83BEFBD76E2D}" srcId="{016297A0-16D8-4D94-AD2C-E4703D339A65}" destId="{DBD555EF-0215-47B2-A9B2-C4EE88F1E188}" srcOrd="2" destOrd="0" parTransId="{C827B0C3-B1CB-42FE-BE5D-944BE7848D8D}" sibTransId="{5B99C6D5-FA06-4DAC-8EB8-07379E5753AA}"/>
    <dgm:cxn modelId="{2BED222B-CAFE-4D3F-9233-2B17585E7758}" type="presOf" srcId="{C568C6B1-E4B7-4C53-83DF-6738CD5D2A3F}" destId="{870EBD22-3F7B-43B7-886F-528B86F473E9}" srcOrd="0" destOrd="4" presId="urn:microsoft.com/office/officeart/2005/8/layout/hList6"/>
    <dgm:cxn modelId="{BC674965-DC83-43B8-8C91-DE29C2F14A3B}" type="presOf" srcId="{D200E425-9376-4055-BC6E-A85FE9E0447F}" destId="{77D32881-EBB3-4E5A-AA66-1478CF428988}" srcOrd="0" destOrd="4" presId="urn:microsoft.com/office/officeart/2005/8/layout/hList6"/>
    <dgm:cxn modelId="{EB09D86B-D8DE-4F7C-9A24-A4EB70F2AAA9}" type="presOf" srcId="{DD9E5D5E-AE21-4812-A59C-EBC769A071D2}" destId="{25F73D7D-469A-4B5D-8066-3873946FBE8A}" srcOrd="0" destOrd="3" presId="urn:microsoft.com/office/officeart/2005/8/layout/hList6"/>
    <dgm:cxn modelId="{40D205B4-F5EC-4A6B-8F21-B06E724690F0}" srcId="{4CBCD9F7-D634-485D-84C0-54C9E2ED03CA}" destId="{DFDEF490-8709-4DB9-96DE-AA9DA1ACB5E8}" srcOrd="2" destOrd="0" parTransId="{79F550E3-0507-4C65-B37D-1204A048EDC5}" sibTransId="{71179FFA-DEBA-435E-A6FA-40B6150E82F0}"/>
    <dgm:cxn modelId="{DD69CBE7-3979-49CA-B76B-B8ACAA9B9B08}" type="presOf" srcId="{AD14A1DD-2AFC-4573-8802-117FE4D77C02}" destId="{25F73D7D-469A-4B5D-8066-3873946FBE8A}" srcOrd="0" destOrd="4" presId="urn:microsoft.com/office/officeart/2005/8/layout/hList6"/>
    <dgm:cxn modelId="{FBCA841C-543C-4DFE-8931-90DFCCF4511B}" srcId="{4CBCD9F7-D634-485D-84C0-54C9E2ED03CA}" destId="{D200E425-9376-4055-BC6E-A85FE9E0447F}" srcOrd="3" destOrd="0" parTransId="{C3B40A57-3F28-4AAD-BA24-85D59E50C4E6}" sibTransId="{40156D8B-EE4C-4918-9DBD-317DE850F9C8}"/>
    <dgm:cxn modelId="{1E37585E-FC08-4261-96D7-A70E3A8E5375}" srcId="{DBD555EF-0215-47B2-A9B2-C4EE88F1E188}" destId="{1ADE8CE6-3339-40C2-8989-F64CD5180D42}" srcOrd="1" destOrd="0" parTransId="{B1F8C519-E1EA-40B0-B3B5-5956DEFECE9F}" sibTransId="{97AB6059-46F6-4B6A-BD70-1D1CC568A342}"/>
    <dgm:cxn modelId="{53D186D2-A345-4310-A13F-E40FFB81276E}" type="presOf" srcId="{DFDEF490-8709-4DB9-96DE-AA9DA1ACB5E8}" destId="{77D32881-EBB3-4E5A-AA66-1478CF428988}" srcOrd="0" destOrd="3" presId="urn:microsoft.com/office/officeart/2005/8/layout/hList6"/>
    <dgm:cxn modelId="{2E672BF2-364E-4C90-83D7-41727436DA43}" type="presOf" srcId="{016297A0-16D8-4D94-AD2C-E4703D339A65}" destId="{7C4D5B27-2C04-4BCB-A4C6-C02E6A3323CA}" srcOrd="0" destOrd="0" presId="urn:microsoft.com/office/officeart/2005/8/layout/hList6"/>
    <dgm:cxn modelId="{8AE4D050-C5BB-4B58-8B38-FC97BD962218}" type="presOf" srcId="{E63949CB-C042-4007-9133-4C35B436725D}" destId="{870EBD22-3F7B-43B7-886F-528B86F473E9}" srcOrd="0" destOrd="3" presId="urn:microsoft.com/office/officeart/2005/8/layout/hList6"/>
    <dgm:cxn modelId="{34686EA6-073C-43D9-8EC4-ECA2C0E3EF6A}" srcId="{E735F94E-04C0-4534-9C56-77A41AF847B9}" destId="{11B96E64-C0E4-4D09-A886-4A4541E4F739}" srcOrd="0" destOrd="0" parTransId="{9ACF12EF-ED34-4403-A5B8-B7DAD64EDE9D}" sibTransId="{2C0329D4-DCC4-423B-9A48-638F84DE057B}"/>
    <dgm:cxn modelId="{C33C2306-DE54-4E3F-B6AF-1A0AFE82C64B}" type="presOf" srcId="{D13D6509-0515-4CD8-9133-9254D5D9EB6B}" destId="{25F73D7D-469A-4B5D-8066-3873946FBE8A}" srcOrd="0" destOrd="2" presId="urn:microsoft.com/office/officeart/2005/8/layout/hList6"/>
    <dgm:cxn modelId="{95B5ABC9-8956-4169-BACA-9ABB5CF3B7AF}" srcId="{DBD555EF-0215-47B2-A9B2-C4EE88F1E188}" destId="{F81B8567-0768-4517-A67E-06DF8EFA0574}" srcOrd="0" destOrd="0" parTransId="{C4BDE48D-D257-4466-AE28-00E5A6EF1F4B}" sibTransId="{4F07BF15-926D-46A0-AE9C-FA8CE99B8A41}"/>
    <dgm:cxn modelId="{69580033-C6CE-4A9E-B040-08201310D029}" type="presOf" srcId="{DBD555EF-0215-47B2-A9B2-C4EE88F1E188}" destId="{870EBD22-3F7B-43B7-886F-528B86F473E9}" srcOrd="0" destOrd="0" presId="urn:microsoft.com/office/officeart/2005/8/layout/hList6"/>
    <dgm:cxn modelId="{72FF64D6-96DD-42CC-987F-3B90D7B7582A}" type="presOf" srcId="{E735F94E-04C0-4534-9C56-77A41AF847B9}" destId="{25F73D7D-469A-4B5D-8066-3873946FBE8A}" srcOrd="0" destOrd="0" presId="urn:microsoft.com/office/officeart/2005/8/layout/hList6"/>
    <dgm:cxn modelId="{6BA412E6-B335-4547-9509-8779827C3099}" type="presOf" srcId="{D359EF80-1F86-42FF-95C3-239B8128D758}" destId="{77D32881-EBB3-4E5A-AA66-1478CF428988}" srcOrd="0" destOrd="1" presId="urn:microsoft.com/office/officeart/2005/8/layout/hList6"/>
    <dgm:cxn modelId="{CD5C2A94-7E98-471D-81C1-125397D79E7A}" srcId="{4CBCD9F7-D634-485D-84C0-54C9E2ED03CA}" destId="{D359EF80-1F86-42FF-95C3-239B8128D758}" srcOrd="0" destOrd="0" parTransId="{F6EE07F7-3391-4076-B198-9C4FD5D4C8DE}" sibTransId="{81ED1751-C013-449F-ADA7-EF0494750E15}"/>
    <dgm:cxn modelId="{AFFD4D97-57FB-4245-B804-EE5AC8E1284B}" srcId="{016297A0-16D8-4D94-AD2C-E4703D339A65}" destId="{4CBCD9F7-D634-485D-84C0-54C9E2ED03CA}" srcOrd="0" destOrd="0" parTransId="{20928A38-CD8A-4A5F-81B6-C372196BDA0F}" sibTransId="{C15551F7-20AC-42F8-B3BF-991AF4971EBD}"/>
    <dgm:cxn modelId="{938B334B-6CD3-4FAB-AC1D-5E7596EFBB41}" type="presOf" srcId="{11B96E64-C0E4-4D09-A886-4A4541E4F739}" destId="{25F73D7D-469A-4B5D-8066-3873946FBE8A}" srcOrd="0" destOrd="1" presId="urn:microsoft.com/office/officeart/2005/8/layout/hList6"/>
    <dgm:cxn modelId="{8413CDA6-9439-49AB-952B-892A6791277E}" type="presParOf" srcId="{7C4D5B27-2C04-4BCB-A4C6-C02E6A3323CA}" destId="{77D32881-EBB3-4E5A-AA66-1478CF428988}" srcOrd="0" destOrd="0" presId="urn:microsoft.com/office/officeart/2005/8/layout/hList6"/>
    <dgm:cxn modelId="{3B327A68-40F8-4FA1-B7B5-61C773875FF2}" type="presParOf" srcId="{7C4D5B27-2C04-4BCB-A4C6-C02E6A3323CA}" destId="{17DEA67D-AF7B-470F-A238-4F4457EF426C}" srcOrd="1" destOrd="0" presId="urn:microsoft.com/office/officeart/2005/8/layout/hList6"/>
    <dgm:cxn modelId="{78ED0CB4-D0BD-4EBC-9DD0-391280A301F6}" type="presParOf" srcId="{7C4D5B27-2C04-4BCB-A4C6-C02E6A3323CA}" destId="{25F73D7D-469A-4B5D-8066-3873946FBE8A}" srcOrd="2" destOrd="0" presId="urn:microsoft.com/office/officeart/2005/8/layout/hList6"/>
    <dgm:cxn modelId="{63319022-FA96-4B0B-9EC8-9148E2BBB59B}" type="presParOf" srcId="{7C4D5B27-2C04-4BCB-A4C6-C02E6A3323CA}" destId="{34BC3067-32C5-4912-A404-8D60EB8F9AD1}" srcOrd="3" destOrd="0" presId="urn:microsoft.com/office/officeart/2005/8/layout/hList6"/>
    <dgm:cxn modelId="{D3A7161E-F63E-480B-92E3-BC04933228B4}" type="presParOf" srcId="{7C4D5B27-2C04-4BCB-A4C6-C02E6A3323CA}" destId="{870EBD22-3F7B-43B7-886F-528B86F473E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429A7-DD4A-4AF4-B0FD-E61137816ED8}">
      <dsp:nvSpPr>
        <dsp:cNvPr id="0" name=""/>
        <dsp:cNvSpPr/>
      </dsp:nvSpPr>
      <dsp:spPr>
        <a:xfrm>
          <a:off x="6092" y="704229"/>
          <a:ext cx="1820947" cy="1399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latin typeface="+mn-lt"/>
              <a:cs typeface="Consolas" panose="020B0609020204030204" pitchFamily="49" charset="0"/>
            </a:rPr>
            <a:t>active</a:t>
          </a:r>
          <a:r>
            <a:rPr lang="de-DE" sz="1800" kern="1200" dirty="0" smtClean="0">
              <a:latin typeface="+mn-lt"/>
              <a:cs typeface="Consolas" panose="020B0609020204030204" pitchFamily="49" charset="0"/>
            </a:rPr>
            <a:t> </a:t>
          </a:r>
          <a:r>
            <a:rPr lang="de-DE" sz="1800" kern="1200" dirty="0" err="1" smtClean="0">
              <a:latin typeface="+mn-lt"/>
              <a:cs typeface="Consolas" panose="020B0609020204030204" pitchFamily="49" charset="0"/>
            </a:rPr>
            <a:t>involvement</a:t>
          </a:r>
          <a:r>
            <a:rPr lang="de-DE" sz="1800" kern="1200" dirty="0" smtClean="0">
              <a:latin typeface="+mn-lt"/>
              <a:cs typeface="Consolas" panose="020B0609020204030204" pitchFamily="49" charset="0"/>
            </a:rPr>
            <a:t> of </a:t>
          </a:r>
          <a:r>
            <a:rPr lang="de-DE" sz="1800" kern="1200" dirty="0" err="1" smtClean="0">
              <a:latin typeface="+mn-lt"/>
              <a:cs typeface="Consolas" panose="020B0609020204030204" pitchFamily="49" charset="0"/>
            </a:rPr>
            <a:t>citizens</a:t>
          </a:r>
          <a:endParaRPr lang="de-AT" sz="1800" kern="1200" dirty="0">
            <a:latin typeface="+mn-lt"/>
            <a:cs typeface="Consolas" panose="020B0609020204030204" pitchFamily="49" charset="0"/>
          </a:endParaRPr>
        </a:p>
      </dsp:txBody>
      <dsp:txXfrm>
        <a:off x="47092" y="745229"/>
        <a:ext cx="1738947" cy="1317853"/>
      </dsp:txXfrm>
    </dsp:sp>
    <dsp:sp modelId="{F8CFE9DD-D4A9-48F6-9598-CB978AD666E1}">
      <dsp:nvSpPr>
        <dsp:cNvPr id="0" name=""/>
        <dsp:cNvSpPr/>
      </dsp:nvSpPr>
      <dsp:spPr>
        <a:xfrm>
          <a:off x="2009134" y="1178358"/>
          <a:ext cx="386040" cy="451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/>
        </a:p>
      </dsp:txBody>
      <dsp:txXfrm>
        <a:off x="2009134" y="1268677"/>
        <a:ext cx="270228" cy="270956"/>
      </dsp:txXfrm>
    </dsp:sp>
    <dsp:sp modelId="{AE82964A-59B8-490F-A09C-B18E1F683B3A}">
      <dsp:nvSpPr>
        <dsp:cNvPr id="0" name=""/>
        <dsp:cNvSpPr/>
      </dsp:nvSpPr>
      <dsp:spPr>
        <a:xfrm>
          <a:off x="2555418" y="704229"/>
          <a:ext cx="1820947" cy="1399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>
              <a:latin typeface="+mn-lt"/>
              <a:cs typeface="Consolas" panose="020B0609020204030204" pitchFamily="49" charset="0"/>
            </a:rPr>
            <a:t>creative</a:t>
          </a:r>
          <a:r>
            <a:rPr lang="de-AT" sz="1800" kern="1200" dirty="0" smtClean="0">
              <a:latin typeface="+mn-lt"/>
              <a:cs typeface="Consolas" panose="020B0609020204030204" pitchFamily="49" charset="0"/>
            </a:rPr>
            <a:t> &amp; innovative solutions</a:t>
          </a:r>
          <a:endParaRPr lang="de-AT" sz="1800" kern="1200" dirty="0">
            <a:latin typeface="+mn-lt"/>
            <a:cs typeface="Consolas" panose="020B0609020204030204" pitchFamily="49" charset="0"/>
          </a:endParaRPr>
        </a:p>
      </dsp:txBody>
      <dsp:txXfrm>
        <a:off x="2596418" y="745229"/>
        <a:ext cx="1738947" cy="1317853"/>
      </dsp:txXfrm>
    </dsp:sp>
    <dsp:sp modelId="{43E440F4-3756-43CB-B0D3-7443D1BAC845}">
      <dsp:nvSpPr>
        <dsp:cNvPr id="0" name=""/>
        <dsp:cNvSpPr/>
      </dsp:nvSpPr>
      <dsp:spPr>
        <a:xfrm>
          <a:off x="4558460" y="1178358"/>
          <a:ext cx="386040" cy="451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/>
        </a:p>
      </dsp:txBody>
      <dsp:txXfrm>
        <a:off x="4558460" y="1268677"/>
        <a:ext cx="270228" cy="270956"/>
      </dsp:txXfrm>
    </dsp:sp>
    <dsp:sp modelId="{7850B3E9-A941-49C8-88A7-4923B6E766F9}">
      <dsp:nvSpPr>
        <dsp:cNvPr id="0" name=""/>
        <dsp:cNvSpPr/>
      </dsp:nvSpPr>
      <dsp:spPr>
        <a:xfrm>
          <a:off x="5104745" y="704229"/>
          <a:ext cx="1820947" cy="1399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+mn-lt"/>
              <a:cs typeface="Consolas" panose="020B0609020204030204" pitchFamily="49" charset="0"/>
            </a:rPr>
            <a:t>modern &amp; </a:t>
          </a:r>
          <a:r>
            <a:rPr lang="de-AT" sz="1800" kern="1200" dirty="0" smtClean="0">
              <a:latin typeface="+mn-lt"/>
              <a:cs typeface="Consolas" panose="020B0609020204030204" pitchFamily="49" charset="0"/>
            </a:rPr>
            <a:t>service-</a:t>
          </a:r>
          <a:r>
            <a:rPr lang="de-AT" sz="1800" kern="1200" dirty="0" err="1" smtClean="0">
              <a:latin typeface="+mn-lt"/>
              <a:cs typeface="Consolas" panose="020B0609020204030204" pitchFamily="49" charset="0"/>
            </a:rPr>
            <a:t>oriented</a:t>
          </a:r>
          <a:r>
            <a:rPr lang="de-AT" sz="1800" kern="1200" dirty="0" smtClean="0">
              <a:latin typeface="+mn-lt"/>
              <a:cs typeface="Consolas" panose="020B0609020204030204" pitchFamily="49" charset="0"/>
            </a:rPr>
            <a:t> </a:t>
          </a:r>
          <a:r>
            <a:rPr lang="de-DE" sz="1800" kern="1200" dirty="0" err="1" smtClean="0">
              <a:latin typeface="+mn-lt"/>
              <a:cs typeface="Consolas" panose="020B0609020204030204" pitchFamily="49" charset="0"/>
            </a:rPr>
            <a:t>administration</a:t>
          </a:r>
          <a:endParaRPr lang="de-AT" sz="1800" kern="1200" dirty="0">
            <a:latin typeface="+mn-lt"/>
            <a:cs typeface="Consolas" panose="020B0609020204030204" pitchFamily="49" charset="0"/>
          </a:endParaRPr>
        </a:p>
      </dsp:txBody>
      <dsp:txXfrm>
        <a:off x="5145745" y="745229"/>
        <a:ext cx="1738947" cy="1317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2881-EBB3-4E5A-AA66-1478CF428988}">
      <dsp:nvSpPr>
        <dsp:cNvPr id="0" name=""/>
        <dsp:cNvSpPr/>
      </dsp:nvSpPr>
      <dsp:spPr>
        <a:xfrm rot="16200000">
          <a:off x="-323899" y="325238"/>
          <a:ext cx="4133056" cy="34825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baseline="0" err="1" smtClean="0">
              <a:effectLst/>
              <a:latin typeface="+mj-lt"/>
            </a:rPr>
            <a:t>Citizen</a:t>
          </a:r>
          <a:r>
            <a:rPr lang="de-AT" sz="2000" b="1" kern="1200" baseline="0" smtClean="0">
              <a:effectLst/>
              <a:latin typeface="+mj-lt"/>
            </a:rPr>
            <a:t/>
          </a:r>
          <a:br>
            <a:rPr lang="de-AT" sz="2000" b="1" kern="1200" baseline="0" smtClean="0">
              <a:effectLst/>
              <a:latin typeface="+mj-lt"/>
            </a:rPr>
          </a:br>
          <a:r>
            <a:rPr lang="de-AT" sz="2000" b="1" kern="1200" baseline="0" err="1" smtClean="0">
              <a:effectLst/>
              <a:latin typeface="+mj-lt"/>
            </a:rPr>
            <a:t>participation</a:t>
          </a:r>
          <a:endParaRPr lang="de-AT" sz="2000" b="1" kern="1200" baseline="0" smtClean="0">
            <a:effectLst/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err="1" smtClean="0">
              <a:effectLst/>
            </a:rPr>
            <a:t>transparency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err="1" smtClean="0">
              <a:effectLst/>
            </a:rPr>
            <a:t>decision</a:t>
          </a:r>
          <a:r>
            <a:rPr lang="de-AT" sz="1800" kern="1200" smtClean="0">
              <a:effectLst/>
            </a:rPr>
            <a:t> </a:t>
          </a:r>
          <a:r>
            <a:rPr lang="de-AT" sz="1800" kern="1200" err="1" smtClean="0">
              <a:effectLst/>
            </a:rPr>
            <a:t>making-processes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err="1" smtClean="0">
              <a:effectLst/>
            </a:rPr>
            <a:t>cooperation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AT" sz="1800" kern="1200">
            <a:effectLst/>
          </a:endParaRPr>
        </a:p>
      </dsp:txBody>
      <dsp:txXfrm rot="5400000">
        <a:off x="1340" y="826610"/>
        <a:ext cx="3482578" cy="2479834"/>
      </dsp:txXfrm>
    </dsp:sp>
    <dsp:sp modelId="{25F73D7D-469A-4B5D-8066-3873946FBE8A}">
      <dsp:nvSpPr>
        <dsp:cNvPr id="0" name=""/>
        <dsp:cNvSpPr/>
      </dsp:nvSpPr>
      <dsp:spPr>
        <a:xfrm rot="16200000">
          <a:off x="3291370" y="325238"/>
          <a:ext cx="4133056" cy="34825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smtClean="0">
              <a:effectLst/>
            </a:rPr>
            <a:t>Business &amp; research</a:t>
          </a:r>
          <a:endParaRPr lang="de-AT" sz="2000" b="1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smtClean="0">
              <a:effectLst/>
            </a:rPr>
            <a:t>strengthening the business location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err="1" smtClean="0">
              <a:effectLst/>
            </a:rPr>
            <a:t>new</a:t>
          </a:r>
          <a:r>
            <a:rPr lang="de-AT" sz="1800" kern="1200" smtClean="0">
              <a:effectLst/>
            </a:rPr>
            <a:t> </a:t>
          </a:r>
          <a:r>
            <a:rPr lang="de-AT" sz="1800" kern="1200" err="1" smtClean="0">
              <a:effectLst/>
            </a:rPr>
            <a:t>apps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smtClean="0">
              <a:effectLst/>
            </a:rPr>
            <a:t>commercial exploitation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AT" sz="1800" kern="1200">
            <a:effectLst/>
          </a:endParaRPr>
        </a:p>
      </dsp:txBody>
      <dsp:txXfrm rot="5400000">
        <a:off x="3616609" y="826610"/>
        <a:ext cx="3482578" cy="2479834"/>
      </dsp:txXfrm>
    </dsp:sp>
    <dsp:sp modelId="{870EBD22-3F7B-43B7-886F-528B86F473E9}">
      <dsp:nvSpPr>
        <dsp:cNvPr id="0" name=""/>
        <dsp:cNvSpPr/>
      </dsp:nvSpPr>
      <dsp:spPr>
        <a:xfrm rot="16200000">
          <a:off x="6945259" y="325238"/>
          <a:ext cx="4133056" cy="34825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>
              <a:effectLst/>
            </a:rPr>
            <a:t>Administration</a:t>
          </a:r>
          <a:endParaRPr lang="de-AT" sz="2000" b="1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smtClean="0">
              <a:effectLst/>
            </a:rPr>
            <a:t>data use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smtClean="0">
              <a:effectLst/>
            </a:rPr>
            <a:t>consistent processes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smtClean="0">
              <a:effectLst/>
            </a:rPr>
            <a:t>no media disruption</a:t>
          </a:r>
          <a:endParaRPr lang="de-AT" sz="1800" kern="120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err="1" smtClean="0">
              <a:effectLst/>
            </a:rPr>
            <a:t>data</a:t>
          </a:r>
          <a:r>
            <a:rPr lang="de-AT" sz="1800" kern="1200" smtClean="0">
              <a:effectLst/>
            </a:rPr>
            <a:t> </a:t>
          </a:r>
          <a:r>
            <a:rPr lang="de-AT" sz="1800" kern="1200" err="1" smtClean="0">
              <a:effectLst/>
            </a:rPr>
            <a:t>governance</a:t>
          </a:r>
          <a:endParaRPr lang="de-AT" sz="1800" kern="1200">
            <a:effectLst/>
          </a:endParaRPr>
        </a:p>
      </dsp:txBody>
      <dsp:txXfrm rot="5400000">
        <a:off x="7270498" y="826610"/>
        <a:ext cx="3482578" cy="2479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0.71028</cdr:x>
      <cdr:y>0.31839</cdr:y>
    </cdr:from>
    <cdr:to>
      <cdr:x>0.8862</cdr:x>
      <cdr:y>0.56096</cdr:y>
    </cdr:to>
    <cdr:sp macro="" textlink="">
      <cdr:nvSpPr>
        <cdr:cNvPr id="2" name="Textfeld 3"/>
        <cdr:cNvSpPr txBox="1"/>
      </cdr:nvSpPr>
      <cdr:spPr>
        <a:xfrm xmlns:a="http://schemas.openxmlformats.org/drawingml/2006/main">
          <a:off x="5472608" y="1077547"/>
          <a:ext cx="1355438" cy="82094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4000" b="1" dirty="0" smtClean="0">
              <a:solidFill>
                <a:schemeClr val="bg1"/>
              </a:solidFill>
            </a:rPr>
            <a:t>237</a:t>
          </a:r>
          <a:endParaRPr lang="de-AT" sz="40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de-AT" sz="4000" b="1" dirty="0">
              <a:solidFill>
                <a:schemeClr val="bg1"/>
              </a:solidFill>
            </a:rPr>
            <a:t>Apps</a:t>
          </a:r>
        </a:p>
      </cdr:txBody>
    </cdr:sp>
  </cdr:relSizeAnchor>
  <cdr:relSizeAnchor xmlns:cdr="http://schemas.openxmlformats.org/drawingml/2006/chartDrawing">
    <cdr:from>
      <cdr:x>0.46163</cdr:x>
      <cdr:y>0.24827</cdr:y>
    </cdr:from>
    <cdr:to>
      <cdr:x>0.66908</cdr:x>
      <cdr:y>1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4742387" y="1120319"/>
          <a:ext cx="2131163" cy="3392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de-AT" sz="900" b="1" dirty="0">
            <a:solidFill>
              <a:schemeClr val="tx2"/>
            </a:solidFill>
          </a:endParaRPr>
        </a:p>
        <a:p xmlns:a="http://schemas.openxmlformats.org/drawingml/2006/main">
          <a:pPr algn="ctr"/>
          <a:endParaRPr lang="de-AT" sz="900" b="1" dirty="0">
            <a:solidFill>
              <a:schemeClr val="tx2"/>
            </a:solidFill>
          </a:endParaRPr>
        </a:p>
        <a:p xmlns:a="http://schemas.openxmlformats.org/drawingml/2006/main">
          <a:pPr algn="ctr"/>
          <a:endParaRPr lang="de-DE" sz="2800" b="1" dirty="0" smtClean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endParaRPr lang="de-AT" sz="28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endParaRPr lang="de-AT" sz="2800" b="1" dirty="0" smtClean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de-AT" sz="2000" dirty="0" smtClean="0">
              <a:solidFill>
                <a:schemeClr val="accent5">
                  <a:lumMod val="50000"/>
                </a:schemeClr>
              </a:solidFill>
            </a:rPr>
            <a:t>72 %</a:t>
          </a:r>
          <a:endParaRPr lang="de-AT" sz="2000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de-AT" sz="2000" dirty="0">
              <a:solidFill>
                <a:schemeClr val="accent5">
                  <a:lumMod val="50000"/>
                </a:schemeClr>
              </a:solidFill>
            </a:rPr>
            <a:t>I</a:t>
          </a:r>
          <a:r>
            <a:rPr lang="de-AT" sz="2000" b="0" dirty="0" smtClean="0">
              <a:solidFill>
                <a:schemeClr val="accent5">
                  <a:lumMod val="50000"/>
                </a:schemeClr>
              </a:solidFill>
            </a:rPr>
            <a:t>mplementation </a:t>
          </a:r>
          <a:endParaRPr lang="de-AT" sz="2000" b="0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de-AT" sz="2000" dirty="0">
              <a:solidFill>
                <a:schemeClr val="accent5">
                  <a:lumMod val="50000"/>
                </a:schemeClr>
              </a:solidFill>
            </a:rPr>
            <a:t>R</a:t>
          </a:r>
          <a:r>
            <a:rPr lang="de-AT" sz="2000" b="0" dirty="0" smtClean="0">
              <a:solidFill>
                <a:schemeClr val="accent5">
                  <a:lumMod val="50000"/>
                </a:schemeClr>
              </a:solidFill>
            </a:rPr>
            <a:t>ate</a:t>
          </a:r>
          <a:endParaRPr lang="de-AT" sz="2000" b="0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0.49804</cdr:x>
      <cdr:y>0.45539</cdr:y>
    </cdr:from>
    <cdr:to>
      <cdr:x>0.52784</cdr:x>
      <cdr:y>0.53187</cdr:y>
    </cdr:to>
    <cdr:sp macro="" textlink="">
      <cdr:nvSpPr>
        <cdr:cNvPr id="3" name="Eingekerbter Richtungspfeil 2"/>
        <cdr:cNvSpPr/>
      </cdr:nvSpPr>
      <cdr:spPr>
        <a:xfrm xmlns:a="http://schemas.openxmlformats.org/drawingml/2006/main">
          <a:off x="2419350" y="1497330"/>
          <a:ext cx="144780" cy="251460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0.53281</cdr:x>
      <cdr:y>0.45809</cdr:y>
    </cdr:from>
    <cdr:to>
      <cdr:x>0.56261</cdr:x>
      <cdr:y>0.53457</cdr:y>
    </cdr:to>
    <cdr:sp macro="" textlink="">
      <cdr:nvSpPr>
        <cdr:cNvPr id="12" name="Eingekerbter Richtungspfeil 11"/>
        <cdr:cNvSpPr/>
      </cdr:nvSpPr>
      <cdr:spPr>
        <a:xfrm xmlns:a="http://schemas.openxmlformats.org/drawingml/2006/main">
          <a:off x="2588260" y="1506220"/>
          <a:ext cx="144780" cy="251460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0.56418</cdr:x>
      <cdr:y>0.45577</cdr:y>
    </cdr:from>
    <cdr:to>
      <cdr:x>0.59399</cdr:x>
      <cdr:y>0.53225</cdr:y>
    </cdr:to>
    <cdr:sp macro="" textlink="">
      <cdr:nvSpPr>
        <cdr:cNvPr id="13" name="Eingekerbter Richtungspfeil 12"/>
        <cdr:cNvSpPr/>
      </cdr:nvSpPr>
      <cdr:spPr>
        <a:xfrm xmlns:a="http://schemas.openxmlformats.org/drawingml/2006/main">
          <a:off x="2740660" y="1498600"/>
          <a:ext cx="144780" cy="251460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0.59712</cdr:x>
      <cdr:y>0.45346</cdr:y>
    </cdr:from>
    <cdr:to>
      <cdr:x>0.62693</cdr:x>
      <cdr:y>0.52993</cdr:y>
    </cdr:to>
    <cdr:sp macro="" textlink="">
      <cdr:nvSpPr>
        <cdr:cNvPr id="14" name="Eingekerbter Richtungspfeil 13"/>
        <cdr:cNvSpPr/>
      </cdr:nvSpPr>
      <cdr:spPr>
        <a:xfrm xmlns:a="http://schemas.openxmlformats.org/drawingml/2006/main">
          <a:off x="2900680" y="1490980"/>
          <a:ext cx="144780" cy="251460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0.49804</cdr:x>
      <cdr:y>0.45515</cdr:y>
    </cdr:from>
    <cdr:to>
      <cdr:x>0.52784</cdr:x>
      <cdr:y>0.53163</cdr:y>
    </cdr:to>
    <cdr:sp macro="" textlink="">
      <cdr:nvSpPr>
        <cdr:cNvPr id="6" name="Eingekerbter Richtungspfeil 2"/>
        <cdr:cNvSpPr/>
      </cdr:nvSpPr>
      <cdr:spPr>
        <a:xfrm xmlns:a="http://schemas.openxmlformats.org/drawingml/2006/main">
          <a:off x="4148955" y="2483271"/>
          <a:ext cx="248250" cy="417269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0.53281</cdr:x>
      <cdr:y>0.45456</cdr:y>
    </cdr:from>
    <cdr:to>
      <cdr:x>0.56261</cdr:x>
      <cdr:y>0.53104</cdr:y>
    </cdr:to>
    <cdr:sp macro="" textlink="">
      <cdr:nvSpPr>
        <cdr:cNvPr id="7" name="Eingekerbter Richtungspfeil 11"/>
        <cdr:cNvSpPr/>
      </cdr:nvSpPr>
      <cdr:spPr>
        <a:xfrm xmlns:a="http://schemas.openxmlformats.org/drawingml/2006/main">
          <a:off x="4438608" y="2480052"/>
          <a:ext cx="248251" cy="417269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0.56418</cdr:x>
      <cdr:y>0.45577</cdr:y>
    </cdr:from>
    <cdr:to>
      <cdr:x>0.59399</cdr:x>
      <cdr:y>0.53225</cdr:y>
    </cdr:to>
    <cdr:sp macro="" textlink="">
      <cdr:nvSpPr>
        <cdr:cNvPr id="8" name="Eingekerbter Richtungspfeil 12"/>
        <cdr:cNvSpPr/>
      </cdr:nvSpPr>
      <cdr:spPr>
        <a:xfrm xmlns:a="http://schemas.openxmlformats.org/drawingml/2006/main">
          <a:off x="2740660" y="1498600"/>
          <a:ext cx="144780" cy="251460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0.59712</cdr:x>
      <cdr:y>0.45699</cdr:y>
    </cdr:from>
    <cdr:to>
      <cdr:x>0.62693</cdr:x>
      <cdr:y>0.53346</cdr:y>
    </cdr:to>
    <cdr:sp macro="" textlink="">
      <cdr:nvSpPr>
        <cdr:cNvPr id="9" name="Eingekerbter Richtungspfeil 13"/>
        <cdr:cNvSpPr/>
      </cdr:nvSpPr>
      <cdr:spPr>
        <a:xfrm xmlns:a="http://schemas.openxmlformats.org/drawingml/2006/main">
          <a:off x="4974347" y="2493291"/>
          <a:ext cx="248334" cy="417215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4AEEA-3F38-4245-9E14-1CEFAEDF6570}" type="datetimeFigureOut">
              <a:rPr lang="de-AT" smtClean="0"/>
              <a:t>05.06.2019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mtClean="0"/>
              <a:t>Mag.a Ulrike Huemer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A32C-9F34-4D85-AD83-1582F1E0D7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96247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55F9E-01DA-4647-9A97-887EA937F040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Mag.a Ulrike Huemer 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7862-7DB5-A340-9FE7-27DFF7001A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78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BC054-0080-4AD8-91A0-832098848C5B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F4B1-A20F-46ED-BA72-B066611BF79B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74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7388"/>
            <a:ext cx="6092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5AE888-1A58-4F1D-A3DC-31A5A120A487}" type="slidenum">
              <a:rPr lang="de-AT" smtClean="0"/>
              <a:pPr eaLnBrk="1" hangingPunct="1"/>
              <a:t>27</a:t>
            </a:fld>
            <a:endParaRPr lang="de-AT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C0A6-B680-4B6A-9052-37C81E87F008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90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F4B1-A20F-46ED-BA72-B066611BF79B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17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849-36D7-4814-B43A-1E37E0685890}" type="slidenum">
              <a:rPr lang="de-AT" smtClean="0">
                <a:solidFill>
                  <a:prstClr val="black"/>
                </a:solidFill>
              </a:rPr>
              <a:pPr/>
              <a:t>30</a:t>
            </a:fld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82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5C0A6-B680-4B6A-9052-37C81E87F008}" type="slidenum">
              <a:rPr lang="de-AT" smtClean="0"/>
              <a:pPr>
                <a:defRPr/>
              </a:pPr>
              <a:t>31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198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F4B1-A20F-46ED-BA72-B066611BF79B}" type="slidenum">
              <a:rPr lang="de-AT" smtClean="0"/>
              <a:pPr>
                <a:defRPr/>
              </a:pPr>
              <a:t>34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218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C0A6-B680-4B6A-9052-37C81E87F008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Mag.a Ulrike Huemer 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8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112141-1AC7-4F8A-B407-190A89D96FE1}" type="slidenum">
              <a:rPr lang="de-AT" altLang="de-DE" smtClean="0"/>
              <a:pPr eaLnBrk="1" hangingPunct="1"/>
              <a:t>4</a:t>
            </a:fld>
            <a:endParaRPr lang="de-AT" altLang="de-DE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4C1B-1E26-4315-AE7C-A367A838D1E3}" type="slidenum">
              <a:rPr lang="de-AT" smtClean="0"/>
              <a:t>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66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C0A6-B680-4B6A-9052-37C81E87F008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16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4C1B-1E26-4315-AE7C-A367A838D1E3}" type="slidenum">
              <a:rPr lang="de-AT" smtClean="0"/>
              <a:t>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66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CED2-7DDA-44DE-8261-78D26F02EFAD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25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F4B1-A20F-46ED-BA72-B066611BF79B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06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5C0A6-B680-4B6A-9052-37C81E87F008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45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F4B1-A20F-46ED-BA72-B066611BF79B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Mag.a Ulrike Huemer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6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Index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E6C5305-AB5B-AC4C-8D91-BF1411580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425" y="2079244"/>
            <a:ext cx="8640000" cy="2740406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GB" noProof="0"/>
              <a:t>This is chapter 1
This is chapter 2
This is chapter 3
This is chapter 4
This is chapter 5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2D77BFC-B87C-D441-A1FC-B6E340180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2494" y="6341416"/>
            <a:ext cx="7382468" cy="41107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Mag.a Ulrike Huemer </a:t>
            </a:r>
          </a:p>
          <a:p>
            <a:r>
              <a:rPr lang="de-AT" dirty="0" smtClean="0"/>
              <a:t>CIO City of Vienna</a:t>
            </a:r>
          </a:p>
        </p:txBody>
      </p:sp>
      <p:pic>
        <p:nvPicPr>
          <p:cNvPr id="6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lang="de-AT" sz="5100" kern="1200" dirty="0">
                <a:solidFill>
                  <a:schemeClr val="accent2"/>
                </a:solidFill>
                <a:latin typeface="+mn-lt"/>
                <a:ea typeface="+mj-ea"/>
                <a:cs typeface="Consolas" panose="020B0609020204030204" pitchFamily="49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 marL="457178" indent="-457178">
              <a:defRPr lang="de-DE" sz="4000" dirty="0" smtClean="0">
                <a:solidFill>
                  <a:schemeClr val="tx1"/>
                </a:solidFill>
                <a:latin typeface="+mn-lt"/>
                <a:ea typeface="+mn-ea"/>
                <a:cs typeface="Consolas" panose="020B0609020204030204" pitchFamily="49" charset="0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626503" lvl="0" indent="-6265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2"/>
              </a:buBlip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 marL="457178" indent="-457178">
              <a:defRPr lang="de-DE" sz="4000" dirty="0" smtClean="0">
                <a:solidFill>
                  <a:schemeClr val="tx1"/>
                </a:solidFill>
                <a:latin typeface="+mn-lt"/>
                <a:ea typeface="+mn-ea"/>
                <a:cs typeface="Consolas" panose="020B0609020204030204" pitchFamily="49" charset="0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626503" lvl="0" indent="-6265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2"/>
              </a:buBlip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92494" y="6341416"/>
            <a:ext cx="7382468" cy="455038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Mag.a Ulrike Huemer </a:t>
            </a:r>
          </a:p>
          <a:p>
            <a:r>
              <a:rPr lang="de-AT" dirty="0" smtClean="0"/>
              <a:t>CIO City of Vienna</a:t>
            </a:r>
          </a:p>
        </p:txBody>
      </p:sp>
      <p:sp>
        <p:nvSpPr>
          <p:cNvPr id="9" name="AutoShape 4"/>
          <p:cNvSpPr>
            <a:spLocks noChangeArrowheads="1"/>
          </p:cNvSpPr>
          <p:nvPr userDrawn="1"/>
        </p:nvSpPr>
        <p:spPr bwMode="auto">
          <a:xfrm>
            <a:off x="615317" y="1476493"/>
            <a:ext cx="10972800" cy="45719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3175" cmpd="dbl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lIns="121914" tIns="60957" rIns="121914" bIns="6095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8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0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lang="de-AT" sz="5100" kern="1200" dirty="0">
                <a:solidFill>
                  <a:schemeClr val="accent2"/>
                </a:solidFill>
                <a:latin typeface="+mn-lt"/>
                <a:ea typeface="+mj-ea"/>
                <a:cs typeface="Consolas" panose="020B0609020204030204" pitchFamily="49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92494" y="6341416"/>
            <a:ext cx="7382468" cy="43745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Mag.a Ulrike Huemer </a:t>
            </a:r>
          </a:p>
          <a:p>
            <a:r>
              <a:rPr lang="de-AT" dirty="0" smtClean="0"/>
              <a:t>CIO City of Vienna</a:t>
            </a:r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615317" y="1476493"/>
            <a:ext cx="10972800" cy="45719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3175" cmpd="dbl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lIns="121914" tIns="60957" rIns="121914" bIns="6095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6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 marL="457178" indent="-457178">
              <a:defRPr lang="de-DE" sz="4000" dirty="0" smtClean="0">
                <a:solidFill>
                  <a:schemeClr val="tx1"/>
                </a:solidFill>
                <a:latin typeface="+mn-lt"/>
                <a:ea typeface="+mn-ea"/>
                <a:cs typeface="Consolas" panose="020B0609020204030204" pitchFamily="49" charset="0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626503" lvl="0" indent="-6265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74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064602"/>
          </a:xfr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lang="de-AT" sz="5100" kern="1200" dirty="0">
                <a:solidFill>
                  <a:srgbClr val="C20014"/>
                </a:solidFill>
                <a:latin typeface="+mn-lt"/>
                <a:ea typeface="+mj-ea"/>
                <a:cs typeface="Consolas" panose="020B0609020204030204" pitchFamily="49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78" indent="-457178">
              <a:defRPr lang="de-DE" sz="4000" dirty="0" smtClean="0">
                <a:solidFill>
                  <a:schemeClr val="tx1"/>
                </a:solidFill>
                <a:latin typeface="+mn-lt"/>
                <a:ea typeface="+mn-ea"/>
                <a:cs typeface="Consolas" panose="020B0609020204030204" pitchFamily="49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626503" lvl="0" indent="-6265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2"/>
              </a:buBlip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2494" y="6341416"/>
            <a:ext cx="7382468" cy="455038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Mag.a Ulrike Huemer </a:t>
            </a:r>
          </a:p>
          <a:p>
            <a:r>
              <a:rPr lang="de-AT" dirty="0" smtClean="0"/>
              <a:t>CIO City of Vienna</a:t>
            </a:r>
          </a:p>
        </p:txBody>
      </p:sp>
      <p:sp>
        <p:nvSpPr>
          <p:cNvPr id="10" name="AutoShape 4"/>
          <p:cNvSpPr>
            <a:spLocks noChangeArrowheads="1"/>
          </p:cNvSpPr>
          <p:nvPr userDrawn="1"/>
        </p:nvSpPr>
        <p:spPr bwMode="auto">
          <a:xfrm>
            <a:off x="615317" y="1476493"/>
            <a:ext cx="10972800" cy="45719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3175" cmpd="dbl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lIns="121914" tIns="60957" rIns="121914" bIns="6095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6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 marL="457178" indent="-457178">
              <a:defRPr lang="de-DE" sz="4000" dirty="0" smtClean="0">
                <a:solidFill>
                  <a:schemeClr val="tx1"/>
                </a:solidFill>
                <a:latin typeface="+mn-lt"/>
                <a:ea typeface="+mn-ea"/>
                <a:cs typeface="Consolas" panose="020B0609020204030204" pitchFamily="49" charset="0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626503" lvl="0" indent="-6265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981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28" name="Gráfico 27">
            <a:extLst>
              <a:ext uri="{FF2B5EF4-FFF2-40B4-BE49-F238E27FC236}">
                <a16:creationId xmlns:a16="http://schemas.microsoft.com/office/drawing/2014/main" id="{0E6F785B-0EE3-0442-96E0-5D0131D4E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09D0ABDD-F441-D544-A21A-18081DAA1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E6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9F9182E-702A-624E-AFD9-D8B70DE1F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94113D86-AA88-0B4F-B0D4-AB27AE45F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1978660"/>
            <a:ext cx="8640000" cy="27305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noProof="0"/>
              <a:t>Text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F18E539-2387-4F45-AE45-CD7337C4E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77D78BA8-E45A-2E46-A569-0E5B87D8A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2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F4569468-A482-3443-9678-148B342D1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FFC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B0B1DEB-FB28-3549-BEF9-7CF311CBB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3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0CB2405F-C7F5-2742-BF29-7490F50E8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0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AC597948-B6F0-DA42-8944-8A7F82348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1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3B164B9B-E1A9-D445-A05E-5245E4BBB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4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C7B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15455CB-9F6D-DA46-914E-738786044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1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AEFE3F44-6BF7-4947-9F58-7DF1E9A6E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9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7A952371-A342-CB4E-939C-2399676D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54199626-E853-3C49-A428-48994A64B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2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2070100"/>
            <a:ext cx="11302619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2102082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FE621AE9-48D9-D345-8172-2FF2FF747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1031" y="2807462"/>
            <a:ext cx="5416550" cy="2120900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  <a:p>
            <a:endParaRPr lang="en-GB" noProof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D8CCE82-6927-9243-BC16-C0737C33B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CD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769E8AE-7EFC-954C-A870-AEB1AFF83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5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6F5266AF-3A26-7D4C-A2C0-D27538F90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8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4C25FD46-4812-5247-BED3-742EA957A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9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C79FFAE0-2F23-D848-99DA-6AF7BE034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8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F8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50E979A-F410-D14C-A193-5274A3F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FD14C483-E7FA-624F-8F94-D7F603071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8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51012D38-B2CA-4545-826C-F3C5992D5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pPr algn="ctr"/>
            <a:r>
              <a:rPr lang="de-AT" dirty="0" smtClean="0"/>
              <a:t>Mag.a Ulrike Huemer </a:t>
            </a:r>
          </a:p>
          <a:p>
            <a:pPr algn="ctr"/>
            <a:r>
              <a:rPr lang="de-AT" dirty="0" smtClean="0"/>
              <a:t>CIO City of Vienna</a:t>
            </a:r>
          </a:p>
        </p:txBody>
      </p:sp>
    </p:spTree>
    <p:extLst>
      <p:ext uri="{BB962C8B-B14F-4D97-AF65-F5344CB8AC3E}">
        <p14:creationId xmlns:p14="http://schemas.microsoft.com/office/powerpoint/2010/main" val="84250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CEA9A7E8-73FB-D64B-99E0-CBA470A78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pPr algn="ctr"/>
            <a:r>
              <a:rPr lang="de-AT" dirty="0" smtClean="0"/>
              <a:t>Mag.a Ulrike Huemer </a:t>
            </a:r>
          </a:p>
          <a:p>
            <a:pPr algn="ctr"/>
            <a:r>
              <a:rPr lang="de-AT" dirty="0" smtClean="0"/>
              <a:t>CIO City of Vienna</a:t>
            </a:r>
          </a:p>
        </p:txBody>
      </p:sp>
    </p:spTree>
    <p:extLst>
      <p:ext uri="{BB962C8B-B14F-4D97-AF65-F5344CB8AC3E}">
        <p14:creationId xmlns:p14="http://schemas.microsoft.com/office/powerpoint/2010/main" val="108742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4C5CD65-9DBF-444C-BAB1-124E4C1C6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 txBox="1">
            <a:spLocks/>
          </p:cNvSpPr>
          <p:nvPr userDrawn="1"/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s-ES"/>
            </a:defPPr>
            <a:lvl1pPr marL="0" algn="l" defTabSz="914400" rtl="0" eaLnBrk="1" latinLnBrk="0" hangingPunct="1">
              <a:defRPr sz="1300" b="0" i="0" kern="1200">
                <a:solidFill>
                  <a:schemeClr val="tx1"/>
                </a:solidFill>
                <a:latin typeface="Wiener Melange" panose="020B0502020209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mtClean="0"/>
              <a:t>Mag.a Ulrike Huemer </a:t>
            </a:r>
          </a:p>
          <a:p>
            <a:pPr algn="ctr"/>
            <a:r>
              <a:rPr lang="de-AT" smtClean="0"/>
              <a:t>CIO City of Vienna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5102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7A287E5D-B6B1-4546-AA03-2B33592C9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pPr algn="ctr"/>
            <a:r>
              <a:rPr lang="de-AT" dirty="0" smtClean="0"/>
              <a:t>Mag.a Ulrike Huemer </a:t>
            </a:r>
          </a:p>
          <a:p>
            <a:pPr algn="ctr"/>
            <a:r>
              <a:rPr lang="de-AT" dirty="0" smtClean="0"/>
              <a:t>CIO City of Vienna</a:t>
            </a:r>
          </a:p>
        </p:txBody>
      </p:sp>
    </p:spTree>
    <p:extLst>
      <p:ext uri="{BB962C8B-B14F-4D97-AF65-F5344CB8AC3E}">
        <p14:creationId xmlns:p14="http://schemas.microsoft.com/office/powerpoint/2010/main" val="350469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70100"/>
            <a:ext cx="5399088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21020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2" name="Marcador de gráfico 21">
            <a:extLst>
              <a:ext uri="{FF2B5EF4-FFF2-40B4-BE49-F238E27FC236}">
                <a16:creationId xmlns:a16="http://schemas.microsoft.com/office/drawing/2014/main" id="{C94079B8-1E4C-F64B-B94E-A00A12808CB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593269" y="1179512"/>
            <a:ext cx="4498975" cy="4498975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Chart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82ECD3B-2E60-E742-AAE6-D47035F08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0D82212-3644-364B-8E4C-11A49E555A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1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Subtitle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3E69BA8C-081B-814D-9E97-ADB06F9D6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i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2773997" cy="2361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2773997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42668"/>
            <a:ext cx="2773998" cy="274840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DD98D000-9CB9-9444-9112-804FD64498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311" y="0"/>
            <a:ext cx="8732689" cy="4791075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35FA205-41A6-DF4D-85BE-235A6675C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8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399088" cy="2361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5399088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70100"/>
            <a:ext cx="5399088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19653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5302125-9925-394D-9087-9EC4C498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8713" y="0"/>
            <a:ext cx="5983287" cy="4781550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89052A7-DA57-2F44-B2C8-5AD066178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D7A119E9-BDBB-7540-9CE5-1060673CC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8713" y="3511296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399088" cy="2361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5399088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70100"/>
            <a:ext cx="5399088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19653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5302125-9925-394D-9087-9EC4C498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8713" y="0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F925563-3DDD-4142-9379-37CCCBD67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1">
            <a:extLst>
              <a:ext uri="{FF2B5EF4-FFF2-40B4-BE49-F238E27FC236}">
                <a16:creationId xmlns:a16="http://schemas.microsoft.com/office/drawing/2014/main" id="{98ED2C86-6BC6-EF41-AAF1-8952B0BE91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3511296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D7A119E9-BDBB-7540-9CE5-1060673CC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8713" y="3511296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5302125-9925-394D-9087-9EC4C498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8713" y="0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BBE4D656-73E3-3E45-BFBE-1A4C469723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399088" cy="2361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5399088" cy="23617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Subtitle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0AF90AFE-33F3-9045-AEAC-2C3BB1254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27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  <p:sldLayoutId id="214748372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53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25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54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12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pPr algn="ctr"/>
            <a:r>
              <a:rPr lang="de-AT" dirty="0" smtClean="0"/>
              <a:t>Mag.a Ulrike Huemer </a:t>
            </a:r>
          </a:p>
          <a:p>
            <a:pPr algn="ctr"/>
            <a:r>
              <a:rPr lang="de-AT" dirty="0" smtClean="0"/>
              <a:t>CIO City of Vienna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pic>
        <p:nvPicPr>
          <p:cNvPr id="7" name="Gráfico 35">
            <a:extLst>
              <a:ext uri="{FF2B5EF4-FFF2-40B4-BE49-F238E27FC236}">
                <a16:creationId xmlns:a16="http://schemas.microsoft.com/office/drawing/2014/main" id="{51012D38-B2CA-4545-826C-F3C5992D52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at/deed.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WghpcUdEdp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1B583-7BFD-472C-8B9E-191BCB0AF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Digital City Vienna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13A6EC-FAC3-4C9A-B192-0AE94A8A5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mtClean="0"/>
              <a:t>19.6.2019</a:t>
            </a:r>
            <a:endParaRPr lang="es-ES" dirty="0"/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4508500" y="5925529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t" anchorCtr="0"/>
          <a:lstStyle>
            <a:defPPr>
              <a:defRPr lang="es-ES"/>
            </a:defPPr>
            <a:lvl1pPr marL="0" algn="l" defTabSz="914400" rtl="0" eaLnBrk="1" latinLnBrk="0" hangingPunct="1">
              <a:defRPr sz="1300" b="0" i="0" kern="1200">
                <a:solidFill>
                  <a:schemeClr val="tx1"/>
                </a:solidFill>
                <a:latin typeface="Wiener Melange" panose="020B0502020209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mtClean="0"/>
              <a:t>Mag.a Ulrike Huemer </a:t>
            </a:r>
          </a:p>
          <a:p>
            <a:r>
              <a:rPr lang="de-AT" smtClean="0"/>
              <a:t>CIO City of Vienna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4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/>
              <a:t>Digital Community Services</a:t>
            </a:r>
            <a:endParaRPr lang="de-AT" cap="al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24"/>
          <a:stretch/>
        </p:blipFill>
        <p:spPr bwMode="auto">
          <a:xfrm>
            <a:off x="9840417" y="1604799"/>
            <a:ext cx="1811963" cy="4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19599" y="1604799"/>
            <a:ext cx="9099186" cy="493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400" kern="0" dirty="0" smtClean="0">
              <a:cs typeface="Consolas" panose="020B0609020204030204" pitchFamily="49" charset="0"/>
            </a:endParaRPr>
          </a:p>
          <a:p>
            <a:r>
              <a:rPr lang="de-AT" sz="1400" dirty="0"/>
              <a:t>Vienna </a:t>
            </a:r>
            <a:r>
              <a:rPr lang="de-AT" sz="1400" dirty="0" err="1"/>
              <a:t>as</a:t>
            </a:r>
            <a:r>
              <a:rPr lang="de-AT" sz="1400" dirty="0"/>
              <a:t> a p</a:t>
            </a:r>
            <a:r>
              <a:rPr lang="de-DE" sz="1400" dirty="0" err="1"/>
              <a:t>roactive</a:t>
            </a:r>
            <a:r>
              <a:rPr lang="de-DE" sz="1400" dirty="0"/>
              <a:t> City</a:t>
            </a:r>
          </a:p>
          <a:p>
            <a:pPr lvl="1"/>
            <a:r>
              <a:rPr lang="de-DE" sz="1400" dirty="0"/>
              <a:t>e.g. </a:t>
            </a:r>
            <a:r>
              <a:rPr lang="de-DE" sz="1400" dirty="0" err="1"/>
              <a:t>reminder</a:t>
            </a:r>
            <a:r>
              <a:rPr lang="de-DE" sz="1400" dirty="0"/>
              <a:t> for </a:t>
            </a:r>
            <a:r>
              <a:rPr lang="de-DE" sz="1400" dirty="0" err="1"/>
              <a:t>citizens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renew</a:t>
            </a:r>
            <a:r>
              <a:rPr lang="de-DE" sz="1400" dirty="0"/>
              <a:t> </a:t>
            </a:r>
            <a:r>
              <a:rPr lang="de-DE" sz="1400" dirty="0" err="1"/>
              <a:t>passport</a:t>
            </a:r>
            <a:r>
              <a:rPr lang="de-DE" sz="1400" dirty="0"/>
              <a:t>, </a:t>
            </a:r>
            <a:br>
              <a:rPr lang="de-DE" sz="1400" dirty="0"/>
            </a:br>
            <a:r>
              <a:rPr lang="de-DE" sz="1400" dirty="0" err="1"/>
              <a:t>services</a:t>
            </a:r>
            <a:r>
              <a:rPr lang="de-DE" sz="1400" dirty="0"/>
              <a:t> </a:t>
            </a:r>
            <a:r>
              <a:rPr lang="de-DE" sz="1400" dirty="0" err="1"/>
              <a:t>within</a:t>
            </a:r>
            <a:r>
              <a:rPr lang="de-DE" sz="1400" dirty="0"/>
              <a:t> a </a:t>
            </a:r>
            <a:r>
              <a:rPr lang="de-DE" sz="1400" dirty="0" err="1"/>
              <a:t>few</a:t>
            </a:r>
            <a:r>
              <a:rPr lang="de-DE" sz="1400" dirty="0"/>
              <a:t> </a:t>
            </a:r>
            <a:r>
              <a:rPr lang="de-DE" sz="1400" dirty="0" err="1"/>
              <a:t>clicks</a:t>
            </a:r>
            <a:endParaRPr lang="de-DE" sz="1400" dirty="0"/>
          </a:p>
          <a:p>
            <a:r>
              <a:rPr lang="de-DE" sz="1400" dirty="0"/>
              <a:t>New </a:t>
            </a:r>
            <a:r>
              <a:rPr lang="de-DE" sz="1400" dirty="0" err="1"/>
              <a:t>understanding</a:t>
            </a:r>
            <a:r>
              <a:rPr lang="de-DE" sz="1400" dirty="0"/>
              <a:t> of </a:t>
            </a:r>
            <a:r>
              <a:rPr lang="de-DE" sz="1400" dirty="0" err="1"/>
              <a:t>services</a:t>
            </a:r>
            <a:endParaRPr lang="de-DE" sz="1400" dirty="0"/>
          </a:p>
          <a:p>
            <a:pPr lvl="1"/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shouldn‘t</a:t>
            </a:r>
            <a:r>
              <a:rPr lang="de-DE" sz="1400" dirty="0"/>
              <a:t> </a:t>
            </a:r>
            <a:r>
              <a:rPr lang="de-DE" sz="1400" dirty="0" err="1"/>
              <a:t>feel</a:t>
            </a:r>
            <a:r>
              <a:rPr lang="de-DE" sz="1400" dirty="0"/>
              <a:t> like an </a:t>
            </a:r>
            <a:r>
              <a:rPr lang="de-DE" sz="1400" dirty="0" err="1"/>
              <a:t>official</a:t>
            </a:r>
            <a:r>
              <a:rPr lang="de-DE" sz="1400" dirty="0"/>
              <a:t> </a:t>
            </a:r>
            <a:r>
              <a:rPr lang="de-DE" sz="1400" dirty="0" err="1"/>
              <a:t>procedure</a:t>
            </a:r>
            <a:r>
              <a:rPr lang="de-DE" sz="1400" dirty="0"/>
              <a:t>.</a:t>
            </a:r>
          </a:p>
          <a:p>
            <a:pPr lvl="1"/>
            <a:r>
              <a:rPr lang="de-DE" sz="1400" dirty="0"/>
              <a:t>e.g. </a:t>
            </a:r>
            <a:r>
              <a:rPr lang="de-DE" sz="1400" dirty="0" err="1"/>
              <a:t>individualized</a:t>
            </a:r>
            <a:r>
              <a:rPr lang="de-DE" sz="1400" dirty="0"/>
              <a:t> </a:t>
            </a:r>
            <a:r>
              <a:rPr lang="de-DE" sz="1400" dirty="0" err="1"/>
              <a:t>offers</a:t>
            </a:r>
            <a:r>
              <a:rPr lang="de-DE" sz="1400" dirty="0"/>
              <a:t>, </a:t>
            </a:r>
            <a:r>
              <a:rPr lang="de-DE" sz="1400" dirty="0" err="1"/>
              <a:t>based</a:t>
            </a:r>
            <a:r>
              <a:rPr lang="de-DE" sz="1400" dirty="0"/>
              <a:t> on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interests</a:t>
            </a:r>
            <a:r>
              <a:rPr lang="de-DE" sz="1400" dirty="0"/>
              <a:t> (Amazon </a:t>
            </a:r>
            <a:r>
              <a:rPr lang="de-DE" sz="1400" dirty="0" err="1"/>
              <a:t>principle</a:t>
            </a:r>
            <a:r>
              <a:rPr lang="de-DE" sz="1400" dirty="0"/>
              <a:t>)</a:t>
            </a:r>
            <a:endParaRPr lang="de-AT" sz="1400" dirty="0"/>
          </a:p>
          <a:p>
            <a:r>
              <a:rPr lang="de-AT" sz="1400" dirty="0" err="1"/>
              <a:t>Rethinking</a:t>
            </a:r>
            <a:r>
              <a:rPr lang="de-AT" sz="1400" dirty="0"/>
              <a:t> E-Government</a:t>
            </a:r>
          </a:p>
          <a:p>
            <a:pPr lvl="1"/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forms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documents</a:t>
            </a:r>
          </a:p>
          <a:p>
            <a:pPr lvl="1"/>
            <a:r>
              <a:rPr lang="de-DE" sz="1400" dirty="0" err="1"/>
              <a:t>citizen-oriented</a:t>
            </a:r>
            <a:r>
              <a:rPr lang="de-DE" sz="1400" dirty="0"/>
              <a:t> </a:t>
            </a:r>
            <a:r>
              <a:rPr lang="de-DE" sz="1400" dirty="0" err="1"/>
              <a:t>language</a:t>
            </a:r>
            <a:endParaRPr lang="de-DE" sz="1400" dirty="0"/>
          </a:p>
          <a:p>
            <a:pPr lvl="1"/>
            <a:r>
              <a:rPr lang="de-DE" sz="1400" dirty="0" err="1"/>
              <a:t>ChatBot</a:t>
            </a:r>
            <a:r>
              <a:rPr lang="de-DE" sz="1400" dirty="0"/>
              <a:t> (</a:t>
            </a:r>
            <a:r>
              <a:rPr lang="de-DE" sz="1400" dirty="0" err="1"/>
              <a:t>WienBOT</a:t>
            </a:r>
            <a:r>
              <a:rPr lang="de-DE" sz="1400" dirty="0"/>
              <a:t>) and smart </a:t>
            </a:r>
            <a:r>
              <a:rPr lang="de-DE" sz="1400" dirty="0" err="1"/>
              <a:t>apps</a:t>
            </a:r>
            <a:r>
              <a:rPr lang="de-DE" sz="1400" dirty="0"/>
              <a:t> </a:t>
            </a:r>
            <a:r>
              <a:rPr lang="de-DE" sz="1400" dirty="0" err="1"/>
              <a:t>offer</a:t>
            </a:r>
            <a:r>
              <a:rPr lang="de-DE" sz="1400" dirty="0"/>
              <a:t> </a:t>
            </a:r>
            <a:r>
              <a:rPr lang="de-DE" sz="1400" dirty="0" err="1"/>
              <a:t>help</a:t>
            </a:r>
            <a:r>
              <a:rPr lang="de-DE" sz="1400" dirty="0"/>
              <a:t>, and </a:t>
            </a:r>
            <a:r>
              <a:rPr lang="de-DE" sz="1400" dirty="0" err="1"/>
              <a:t>guide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the </a:t>
            </a:r>
            <a:r>
              <a:rPr lang="de-DE" sz="1400" dirty="0" err="1"/>
              <a:t>processes</a:t>
            </a:r>
            <a:endParaRPr lang="de-AT" sz="1400" b="1" dirty="0"/>
          </a:p>
          <a:p>
            <a:r>
              <a:rPr lang="de-AT" sz="1400" dirty="0"/>
              <a:t>Digital </a:t>
            </a:r>
            <a:r>
              <a:rPr lang="de-AT" sz="1400" dirty="0" err="1"/>
              <a:t>Neighborhood</a:t>
            </a:r>
            <a:r>
              <a:rPr lang="de-AT" sz="1400" dirty="0"/>
              <a:t> Services</a:t>
            </a:r>
          </a:p>
          <a:p>
            <a:pPr lvl="1"/>
            <a:r>
              <a:rPr lang="de-DE" sz="1400" dirty="0" err="1"/>
              <a:t>tipps</a:t>
            </a:r>
            <a:r>
              <a:rPr lang="de-DE" sz="1400" dirty="0"/>
              <a:t> and </a:t>
            </a:r>
            <a:r>
              <a:rPr lang="de-DE" sz="1400" dirty="0" err="1"/>
              <a:t>information</a:t>
            </a:r>
            <a:r>
              <a:rPr lang="de-DE" sz="1400" dirty="0"/>
              <a:t> </a:t>
            </a:r>
            <a:r>
              <a:rPr lang="de-DE" sz="1400" dirty="0" err="1"/>
              <a:t>based</a:t>
            </a:r>
            <a:r>
              <a:rPr lang="de-DE" sz="1400" dirty="0"/>
              <a:t> on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residential</a:t>
            </a:r>
            <a:r>
              <a:rPr lang="de-DE" sz="1400" dirty="0"/>
              <a:t> </a:t>
            </a:r>
            <a:r>
              <a:rPr lang="de-DE" sz="1400" dirty="0" err="1"/>
              <a:t>surroundings</a:t>
            </a:r>
            <a:endParaRPr lang="de-DE" sz="1400" dirty="0"/>
          </a:p>
          <a:p>
            <a:pPr lvl="1"/>
            <a:r>
              <a:rPr lang="de-DE" sz="1400" dirty="0" err="1"/>
              <a:t>networking</a:t>
            </a:r>
            <a:r>
              <a:rPr lang="de-DE" sz="1400" dirty="0"/>
              <a:t> with </a:t>
            </a:r>
            <a:r>
              <a:rPr lang="de-DE" sz="1400" dirty="0" err="1"/>
              <a:t>neighbors</a:t>
            </a:r>
            <a:endParaRPr lang="de-DE" sz="1400" dirty="0"/>
          </a:p>
          <a:p>
            <a:r>
              <a:rPr lang="de-DE" sz="1400" dirty="0"/>
              <a:t>Official </a:t>
            </a:r>
            <a:r>
              <a:rPr lang="de-DE" sz="1400" dirty="0" err="1"/>
              <a:t>procedures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digital and </a:t>
            </a:r>
            <a:r>
              <a:rPr lang="de-DE" sz="1400" dirty="0" err="1"/>
              <a:t>disruptiv</a:t>
            </a:r>
            <a:endParaRPr lang="de-DE" sz="1400" dirty="0"/>
          </a:p>
          <a:p>
            <a:pPr lvl="1"/>
            <a:r>
              <a:rPr lang="de-DE" sz="1400" dirty="0" err="1"/>
              <a:t>citizen-oriented</a:t>
            </a:r>
            <a:r>
              <a:rPr lang="de-DE" sz="1400" dirty="0"/>
              <a:t> and </a:t>
            </a:r>
            <a:r>
              <a:rPr lang="de-DE" sz="1400" dirty="0" err="1"/>
              <a:t>simplified</a:t>
            </a:r>
            <a:endParaRPr lang="de-DE" sz="1400" dirty="0"/>
          </a:p>
          <a:p>
            <a:pPr lvl="1"/>
            <a:r>
              <a:rPr lang="de-DE" sz="1400" dirty="0" err="1"/>
              <a:t>avoiding</a:t>
            </a:r>
            <a:r>
              <a:rPr lang="de-DE" sz="1400" dirty="0"/>
              <a:t> </a:t>
            </a:r>
            <a:r>
              <a:rPr lang="de-DE" sz="1400" dirty="0" err="1"/>
              <a:t>printing</a:t>
            </a:r>
            <a:r>
              <a:rPr lang="de-DE" sz="1400" dirty="0"/>
              <a:t> and </a:t>
            </a:r>
            <a:r>
              <a:rPr lang="de-DE" sz="1400" dirty="0" err="1"/>
              <a:t>scanning</a:t>
            </a:r>
            <a:r>
              <a:rPr lang="de-DE" sz="1400" dirty="0"/>
              <a:t> documents</a:t>
            </a:r>
          </a:p>
          <a:p>
            <a:pPr lvl="1"/>
            <a:r>
              <a:rPr lang="de-DE" sz="1400" dirty="0" err="1"/>
              <a:t>entirely</a:t>
            </a:r>
            <a:r>
              <a:rPr lang="de-DE" sz="1400" dirty="0"/>
              <a:t> digital </a:t>
            </a:r>
            <a:r>
              <a:rPr lang="de-DE" sz="1400" dirty="0" err="1"/>
              <a:t>processes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5270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resources-live.sketch.cloud/files/62fdd430-26c0-4d27-9256-9b7ef2c96f19.png?Expires=1520586502&amp;Key-Pair-Id=APKAIZ4KEFPO7VL7CCPQ&amp;Signature=QVRpsu1oMHqEwbOgSceJIFLBSfShU4efYuHHNhT-JQDe6mN1QbU-597GjgCOM-E4R5fA%7Et5VFVDsHpo0aVGv%7EWvJ5B95wDTS561rJAXJf4NX8yasWltQYVY280crtNWO7AnBDDsFVLGRclNaKul6nJk6ELZJLfEAPups%7ETAS36Cd42CA7ZliqQnNGWZicUVd2evNVZT1J-ivr1-E62rqJfOcpTpFcypz9XWdwrxkAVnzHNnr8iqIe5nxwMBsAkNOOxAc1i0RWxPoEx4RUVoKMgNyrF4PF-rJQ4use8qXU0apqaZUwoqfKfTOLjhfCiEgNTcx2RADHRJHTDDY6fJpPA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0158"/>
          <a:stretch/>
        </p:blipFill>
        <p:spPr bwMode="auto">
          <a:xfrm>
            <a:off x="431371" y="164637"/>
            <a:ext cx="568201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resources-live.sketch.cloud/files/62fdd430-26c0-4d27-9256-9b7ef2c96f19.png?Expires=1520586502&amp;Key-Pair-Id=APKAIZ4KEFPO7VL7CCPQ&amp;Signature=QVRpsu1oMHqEwbOgSceJIFLBSfShU4efYuHHNhT-JQDe6mN1QbU-597GjgCOM-E4R5fA%7Et5VFVDsHpo0aVGv%7EWvJ5B95wDTS561rJAXJf4NX8yasWltQYVY280crtNWO7AnBDDsFVLGRclNaKul6nJk6ELZJLfEAPups%7ETAS36Cd42CA7ZliqQnNGWZicUVd2evNVZT1J-ivr1-E62rqJfOcpTpFcypz9XWdwrxkAVnzHNnr8iqIe5nxwMBsAkNOOxAc1i0RWxPoEx4RUVoKMgNyrF4PF-rJQ4use8qXU0apqaZUwoqfKfTOLjhfCiEgNTcx2RADHRJHTDDY6fJpPA__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57" b="484"/>
          <a:stretch/>
        </p:blipFill>
        <p:spPr bwMode="auto">
          <a:xfrm>
            <a:off x="6113389" y="164637"/>
            <a:ext cx="569182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cxnSp>
        <p:nvCxnSpPr>
          <p:cNvPr id="14" name="Gerade Verbindung 13"/>
          <p:cNvCxnSpPr/>
          <p:nvPr/>
        </p:nvCxnSpPr>
        <p:spPr>
          <a:xfrm>
            <a:off x="6113387" y="164637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 rot="20184690">
            <a:off x="7934498" y="4217021"/>
            <a:ext cx="4238377" cy="143629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de-DE" sz="4300" b="1" dirty="0">
                <a:ln w="9525"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R A F T FOR PLATTFORM</a:t>
            </a:r>
            <a:endParaRPr lang="de-AT" sz="4300" b="1" dirty="0">
              <a:ln w="9525">
                <a:solidFill>
                  <a:schemeClr val="accent2"/>
                </a:solidFill>
              </a:ln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108563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>
                <a:solidFill>
                  <a:srgbClr val="C20014"/>
                </a:solidFill>
              </a:rPr>
              <a:t>Wien.at Live App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35" y="2136559"/>
            <a:ext cx="5192933" cy="34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dirty="0" err="1"/>
              <a:t>Mag.a</a:t>
            </a:r>
            <a:r>
              <a:rPr lang="de-AT" dirty="0"/>
              <a:t> Ulrike </a:t>
            </a:r>
            <a:r>
              <a:rPr lang="de-AT" dirty="0" err="1"/>
              <a:t>Huemer</a:t>
            </a:r>
            <a:r>
              <a:rPr lang="de-AT" dirty="0"/>
              <a:t> </a:t>
            </a:r>
          </a:p>
          <a:p>
            <a:r>
              <a:rPr lang="de-AT" dirty="0"/>
              <a:t>CIO </a:t>
            </a:r>
            <a:r>
              <a:rPr lang="de-AT" dirty="0" smtClean="0"/>
              <a:t>City </a:t>
            </a:r>
            <a:r>
              <a:rPr lang="de-AT" dirty="0" err="1" smtClean="0"/>
              <a:t>of</a:t>
            </a:r>
            <a:r>
              <a:rPr lang="de-AT" dirty="0" smtClean="0"/>
              <a:t> Vienna</a:t>
            </a:r>
            <a:endParaRPr lang="de-AT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12885" y="1617798"/>
            <a:ext cx="6443907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3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700" kern="0" dirty="0" smtClean="0">
              <a:cs typeface="Consolas" panose="020B0609020204030204" pitchFamily="49" charset="0"/>
            </a:endParaRPr>
          </a:p>
          <a:p>
            <a:r>
              <a:rPr lang="de-AT" sz="2700" dirty="0" err="1"/>
              <a:t>Map</a:t>
            </a:r>
            <a:r>
              <a:rPr lang="de-AT" sz="2700" dirty="0"/>
              <a:t> of Vienna</a:t>
            </a:r>
          </a:p>
          <a:p>
            <a:pPr lvl="1"/>
            <a:r>
              <a:rPr lang="de-AT" sz="2400" dirty="0"/>
              <a:t>Online &amp; Offline</a:t>
            </a:r>
          </a:p>
          <a:p>
            <a:r>
              <a:rPr lang="de-AT" sz="2700" dirty="0"/>
              <a:t>Free WIFI </a:t>
            </a:r>
            <a:r>
              <a:rPr lang="de-AT" sz="2700" dirty="0" err="1"/>
              <a:t>spots</a:t>
            </a:r>
            <a:endParaRPr lang="de-AT" sz="2700" dirty="0"/>
          </a:p>
          <a:p>
            <a:r>
              <a:rPr lang="de-AT" sz="2700" dirty="0"/>
              <a:t>QR-Code Reader</a:t>
            </a:r>
          </a:p>
          <a:p>
            <a:r>
              <a:rPr lang="de-AT" sz="2700" dirty="0"/>
              <a:t>Realtime Information</a:t>
            </a:r>
          </a:p>
          <a:p>
            <a:pPr lvl="1"/>
            <a:r>
              <a:rPr lang="de-AT" sz="2400" dirty="0"/>
              <a:t>Interruption of </a:t>
            </a:r>
            <a:r>
              <a:rPr lang="de-AT" sz="2400" dirty="0" err="1"/>
              <a:t>public</a:t>
            </a:r>
            <a:r>
              <a:rPr lang="de-AT" sz="2400" dirty="0"/>
              <a:t> </a:t>
            </a:r>
            <a:r>
              <a:rPr lang="de-AT" sz="2400" dirty="0" err="1" smtClean="0"/>
              <a:t>transport</a:t>
            </a:r>
            <a:endParaRPr lang="de-AT" sz="2400" dirty="0" smtClean="0"/>
          </a:p>
          <a:p>
            <a:pPr lvl="1"/>
            <a:r>
              <a:rPr lang="de-AT" sz="2400" dirty="0" err="1" smtClean="0"/>
              <a:t>Krises</a:t>
            </a:r>
            <a:r>
              <a:rPr lang="de-AT" sz="2400" dirty="0" smtClean="0"/>
              <a:t>/Security </a:t>
            </a:r>
            <a:r>
              <a:rPr lang="de-AT" sz="2400" dirty="0" err="1" smtClean="0"/>
              <a:t>Issus</a:t>
            </a:r>
            <a:r>
              <a:rPr lang="de-AT" sz="2400" dirty="0" smtClean="0"/>
              <a:t> </a:t>
            </a:r>
            <a:endParaRPr lang="de-AT" sz="2400" dirty="0"/>
          </a:p>
          <a:p>
            <a:pPr lvl="1"/>
            <a:r>
              <a:rPr lang="de-AT" sz="2400" dirty="0"/>
              <a:t>Events</a:t>
            </a:r>
          </a:p>
          <a:p>
            <a:pPr lvl="1"/>
            <a:r>
              <a:rPr lang="de-AT" sz="2400" dirty="0" err="1"/>
              <a:t>Weather</a:t>
            </a:r>
            <a:r>
              <a:rPr lang="de-AT" sz="2400" dirty="0"/>
              <a:t> </a:t>
            </a:r>
            <a:r>
              <a:rPr lang="de-AT" sz="2400" dirty="0" err="1" smtClean="0"/>
              <a:t>warning</a:t>
            </a:r>
            <a:endParaRPr lang="de-AT" sz="2400" dirty="0" smtClean="0"/>
          </a:p>
          <a:p>
            <a:pPr marL="471487" lvl="1" indent="0">
              <a:buNone/>
            </a:pPr>
            <a:endParaRPr lang="de-AT" sz="2400" dirty="0" smtClean="0"/>
          </a:p>
          <a:p>
            <a:pPr lvl="1"/>
            <a:endParaRPr lang="de-AT" sz="2400" dirty="0"/>
          </a:p>
          <a:p>
            <a:r>
              <a:rPr lang="de-AT" sz="2700" dirty="0"/>
              <a:t>Hotlines</a:t>
            </a:r>
          </a:p>
        </p:txBody>
      </p:sp>
    </p:spTree>
    <p:extLst>
      <p:ext uri="{BB962C8B-B14F-4D97-AF65-F5344CB8AC3E}">
        <p14:creationId xmlns:p14="http://schemas.microsoft.com/office/powerpoint/2010/main" val="18220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509953"/>
            <a:ext cx="11522075" cy="888023"/>
          </a:xfrm>
        </p:spPr>
        <p:txBody>
          <a:bodyPr/>
          <a:lstStyle/>
          <a:p>
            <a:r>
              <a:rPr lang="de-DE" cap="all" dirty="0" smtClean="0"/>
              <a:t>Mobility – Wiener Linien</a:t>
            </a:r>
            <a:endParaRPr lang="de-AT" cap="al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Mag.a Ulrike Huemer </a:t>
            </a:r>
          </a:p>
          <a:p>
            <a:r>
              <a:rPr lang="de-AT" smtClean="0"/>
              <a:t>CIO City of Vienna</a:t>
            </a:r>
          </a:p>
        </p:txBody>
      </p:sp>
      <p:pic>
        <p:nvPicPr>
          <p:cNvPr id="1026" name="Picture 2" descr="https://blog.wienerlinien.at/wp-content/uploads/2018/05/wienmobilwebs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6" t="17182" r="4161"/>
          <a:stretch/>
        </p:blipFill>
        <p:spPr bwMode="auto">
          <a:xfrm>
            <a:off x="618768" y="1709802"/>
            <a:ext cx="3749040" cy="39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39763" y="1701016"/>
            <a:ext cx="7066084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3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700" kern="0" dirty="0" smtClean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sz="2400" dirty="0" err="1"/>
              <a:t>WienMobil</a:t>
            </a:r>
            <a:r>
              <a:rPr lang="de-DE" sz="2400" dirty="0"/>
              <a:t> </a:t>
            </a:r>
            <a:r>
              <a:rPr lang="de-DE" sz="2400" dirty="0" err="1"/>
              <a:t>app</a:t>
            </a:r>
            <a:endParaRPr lang="de-DE" sz="2400" dirty="0"/>
          </a:p>
          <a:p>
            <a:r>
              <a:rPr lang="de-DE" sz="2400" dirty="0"/>
              <a:t>Route </a:t>
            </a:r>
            <a:r>
              <a:rPr lang="de-DE" sz="2400" dirty="0" err="1"/>
              <a:t>planning</a:t>
            </a:r>
            <a:r>
              <a:rPr lang="de-DE" sz="2400" dirty="0"/>
              <a:t> &amp; ticket </a:t>
            </a:r>
            <a:r>
              <a:rPr lang="de-DE" sz="2400" dirty="0" err="1"/>
              <a:t>service</a:t>
            </a:r>
            <a:endParaRPr lang="de-DE" sz="2400" dirty="0"/>
          </a:p>
          <a:p>
            <a:r>
              <a:rPr lang="de-DE" sz="2400" dirty="0" err="1"/>
              <a:t>Combines</a:t>
            </a:r>
            <a:r>
              <a:rPr lang="de-DE" sz="2400" dirty="0"/>
              <a:t> </a:t>
            </a:r>
            <a:r>
              <a:rPr lang="de-DE" sz="2400" dirty="0" err="1"/>
              <a:t>various</a:t>
            </a:r>
            <a:r>
              <a:rPr lang="de-DE" sz="2400" dirty="0"/>
              <a:t> </a:t>
            </a:r>
            <a:r>
              <a:rPr lang="de-DE" sz="2400" dirty="0" err="1"/>
              <a:t>forms</a:t>
            </a:r>
            <a:r>
              <a:rPr lang="de-DE" sz="2400" dirty="0"/>
              <a:t> of </a:t>
            </a:r>
            <a:r>
              <a:rPr lang="de-DE" sz="2400" dirty="0" err="1"/>
              <a:t>mobility</a:t>
            </a:r>
            <a:r>
              <a:rPr lang="de-DE" sz="2400" dirty="0"/>
              <a:t> (</a:t>
            </a:r>
            <a:r>
              <a:rPr lang="de-DE" sz="2400" dirty="0" err="1"/>
              <a:t>public</a:t>
            </a:r>
            <a:r>
              <a:rPr lang="de-DE" sz="2400" dirty="0"/>
              <a:t> </a:t>
            </a:r>
            <a:r>
              <a:rPr lang="de-DE" sz="2400" dirty="0" err="1"/>
              <a:t>transport</a:t>
            </a:r>
            <a:r>
              <a:rPr lang="de-DE" sz="2400" dirty="0"/>
              <a:t>, </a:t>
            </a:r>
            <a:r>
              <a:rPr lang="de-DE" sz="2400" dirty="0" err="1"/>
              <a:t>carsharing</a:t>
            </a:r>
            <a:r>
              <a:rPr lang="de-DE" sz="2400" dirty="0"/>
              <a:t>, bike, </a:t>
            </a:r>
            <a:r>
              <a:rPr lang="de-DE" sz="2400" dirty="0" err="1"/>
              <a:t>taxi</a:t>
            </a:r>
            <a:r>
              <a:rPr lang="de-DE" sz="2400" dirty="0"/>
              <a:t>, </a:t>
            </a:r>
            <a:r>
              <a:rPr lang="de-DE" sz="2400" dirty="0" err="1"/>
              <a:t>walking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Multy</a:t>
            </a:r>
            <a:r>
              <a:rPr lang="de-DE" sz="2400" dirty="0" smtClean="0"/>
              <a:t> Modal </a:t>
            </a:r>
            <a:endParaRPr lang="de-DE" sz="2400" dirty="0"/>
          </a:p>
          <a:p>
            <a:r>
              <a:rPr lang="de-AT" sz="2400" dirty="0"/>
              <a:t>Information </a:t>
            </a:r>
            <a:r>
              <a:rPr lang="de-AT" sz="2400" dirty="0" err="1"/>
              <a:t>source</a:t>
            </a:r>
            <a:r>
              <a:rPr lang="de-AT" sz="2400" dirty="0"/>
              <a:t>: environmental </a:t>
            </a:r>
            <a:r>
              <a:rPr lang="de-AT" sz="2400" dirty="0" err="1"/>
              <a:t>impact</a:t>
            </a:r>
            <a:r>
              <a:rPr lang="de-AT" sz="2400" dirty="0"/>
              <a:t>, </a:t>
            </a:r>
            <a:r>
              <a:rPr lang="de-AT" sz="2400" dirty="0" err="1"/>
              <a:t>construction</a:t>
            </a:r>
            <a:r>
              <a:rPr lang="de-AT" sz="2400" dirty="0"/>
              <a:t> </a:t>
            </a:r>
            <a:r>
              <a:rPr lang="de-AT" sz="2400" dirty="0" err="1"/>
              <a:t>work</a:t>
            </a:r>
            <a:r>
              <a:rPr lang="de-AT" sz="2400" dirty="0"/>
              <a:t> </a:t>
            </a:r>
            <a:r>
              <a:rPr lang="de-AT" sz="2400" dirty="0" err="1"/>
              <a:t>or</a:t>
            </a:r>
            <a:r>
              <a:rPr lang="de-AT" sz="2400" dirty="0"/>
              <a:t> </a:t>
            </a:r>
            <a:r>
              <a:rPr lang="de-AT" sz="2400" dirty="0" err="1"/>
              <a:t>delay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4223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Internet of Things –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IoT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Strategy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 dirty="0"/>
              <a:t>Digital Agenda Vienna</a:t>
            </a:r>
          </a:p>
          <a:p>
            <a:pPr algn="r"/>
            <a:r>
              <a:rPr lang="en-GB" sz="2400" dirty="0"/>
              <a:t>Digital Community Services</a:t>
            </a:r>
          </a:p>
          <a:p>
            <a:pPr algn="r"/>
            <a:r>
              <a:rPr lang="en-GB" sz="2400" dirty="0">
                <a:solidFill>
                  <a:schemeClr val="tx1"/>
                </a:solidFill>
              </a:rPr>
              <a:t>Internet of Things – </a:t>
            </a:r>
            <a:r>
              <a:rPr lang="en-GB" sz="2400" dirty="0" err="1">
                <a:solidFill>
                  <a:schemeClr val="tx1"/>
                </a:solidFill>
              </a:rPr>
              <a:t>IoT</a:t>
            </a:r>
            <a:r>
              <a:rPr lang="en-GB" sz="2400" dirty="0">
                <a:solidFill>
                  <a:schemeClr val="tx1"/>
                </a:solidFill>
              </a:rPr>
              <a:t> Strategy</a:t>
            </a:r>
          </a:p>
          <a:p>
            <a:pPr algn="r"/>
            <a:r>
              <a:rPr lang="en-GB" sz="2400" dirty="0"/>
              <a:t>Tell it Vienna App</a:t>
            </a:r>
          </a:p>
          <a:p>
            <a:pPr algn="r"/>
            <a:r>
              <a:rPr lang="en-GB" sz="2400" dirty="0" err="1"/>
              <a:t>ChatBot</a:t>
            </a:r>
            <a:endParaRPr lang="en-GB" sz="2400" dirty="0"/>
          </a:p>
          <a:p>
            <a:pPr algn="r"/>
            <a:r>
              <a:rPr lang="en-GB" sz="2400" dirty="0"/>
              <a:t>Data Excellence</a:t>
            </a:r>
          </a:p>
          <a:p>
            <a:pPr algn="r"/>
            <a:r>
              <a:rPr lang="en-GB" sz="2400" dirty="0"/>
              <a:t>Open Government Data</a:t>
            </a:r>
          </a:p>
          <a:p>
            <a:pPr algn="r"/>
            <a:r>
              <a:rPr lang="en-GB" sz="2400" dirty="0"/>
              <a:t>Sharing Public Space</a:t>
            </a:r>
          </a:p>
          <a:p>
            <a:pPr algn="r"/>
            <a:r>
              <a:rPr lang="en-GB" sz="2400" dirty="0" err="1"/>
              <a:t>Blockchain</a:t>
            </a:r>
            <a:r>
              <a:rPr lang="en-GB" sz="2400" dirty="0"/>
              <a:t> (</a:t>
            </a:r>
            <a:r>
              <a:rPr lang="en-GB" sz="2400" dirty="0" err="1"/>
              <a:t>PoC</a:t>
            </a:r>
            <a:r>
              <a:rPr lang="en-GB" sz="2400" dirty="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26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099771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 err="1" smtClean="0">
                <a:solidFill>
                  <a:srgbClr val="C20014"/>
                </a:solidFill>
              </a:rPr>
              <a:t>I</a:t>
            </a:r>
            <a:r>
              <a:rPr lang="de-DE" dirty="0" err="1" smtClean="0">
                <a:solidFill>
                  <a:srgbClr val="C20014"/>
                </a:solidFill>
              </a:rPr>
              <a:t>o</a:t>
            </a:r>
            <a:r>
              <a:rPr lang="de-DE" cap="all" dirty="0" err="1" smtClean="0">
                <a:solidFill>
                  <a:srgbClr val="C20014"/>
                </a:solidFill>
              </a:rPr>
              <a:t>T</a:t>
            </a:r>
            <a:r>
              <a:rPr lang="de-DE" cap="all" dirty="0" smtClean="0">
                <a:solidFill>
                  <a:srgbClr val="C20014"/>
                </a:solidFill>
              </a:rPr>
              <a:t>-Projects</a:t>
            </a:r>
            <a:endParaRPr lang="de-AT" cap="all" dirty="0">
              <a:solidFill>
                <a:srgbClr val="C20014"/>
              </a:solidFill>
            </a:endParaRPr>
          </a:p>
        </p:txBody>
      </p:sp>
      <p:pic>
        <p:nvPicPr>
          <p:cNvPr id="9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167467"/>
            <a:ext cx="5080000" cy="33909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71500" y="1609005"/>
            <a:ext cx="5688624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700" kern="0" dirty="0" smtClean="0">
              <a:cs typeface="Consolas" panose="020B0609020204030204" pitchFamily="49" charset="0"/>
            </a:endParaRPr>
          </a:p>
          <a:p>
            <a:r>
              <a:rPr lang="de-AT" sz="2400" dirty="0" err="1"/>
              <a:t>WAALTeR</a:t>
            </a:r>
            <a:r>
              <a:rPr lang="de-AT" sz="2400" dirty="0"/>
              <a:t> </a:t>
            </a:r>
            <a:r>
              <a:rPr lang="de-AT" sz="2400" dirty="0" err="1"/>
              <a:t>means</a:t>
            </a:r>
            <a:r>
              <a:rPr lang="de-AT" sz="2400" dirty="0"/>
              <a:t> “</a:t>
            </a:r>
            <a:r>
              <a:rPr lang="de-AT" sz="2400" dirty="0" err="1"/>
              <a:t>Ambient</a:t>
            </a:r>
            <a:r>
              <a:rPr lang="de-AT" sz="2400" dirty="0"/>
              <a:t> </a:t>
            </a:r>
            <a:r>
              <a:rPr lang="de-AT" sz="2400" dirty="0" err="1"/>
              <a:t>Assisted</a:t>
            </a:r>
            <a:r>
              <a:rPr lang="de-AT" sz="2400" dirty="0"/>
              <a:t> Living“</a:t>
            </a:r>
          </a:p>
          <a:p>
            <a:pPr lvl="1"/>
            <a:r>
              <a:rPr lang="en-US" sz="2400" dirty="0"/>
              <a:t>fall detection</a:t>
            </a:r>
          </a:p>
          <a:p>
            <a:pPr lvl="1"/>
            <a:r>
              <a:rPr lang="en-US" sz="2400" dirty="0"/>
              <a:t>measurement of blood pressure</a:t>
            </a:r>
          </a:p>
          <a:p>
            <a:pPr lvl="1"/>
            <a:r>
              <a:rPr lang="en-US" sz="2400" dirty="0"/>
              <a:t>blood sugar data</a:t>
            </a:r>
          </a:p>
          <a:p>
            <a:r>
              <a:rPr lang="en-US" sz="2400" dirty="0"/>
              <a:t>1,200 traffic light systems with around 10,000 weather and environmental sensors</a:t>
            </a:r>
          </a:p>
          <a:p>
            <a:r>
              <a:rPr lang="en-US" sz="2400" dirty="0" err="1"/>
              <a:t>IoT</a:t>
            </a:r>
            <a:r>
              <a:rPr lang="en-US" sz="2400" dirty="0"/>
              <a:t> Strategy Paper (2018)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73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064602"/>
          </a:xfrm>
        </p:spPr>
        <p:txBody>
          <a:bodyPr/>
          <a:lstStyle/>
          <a:p>
            <a:r>
              <a:rPr lang="de-DE" sz="5300" dirty="0" err="1"/>
              <a:t>WAALTeR</a:t>
            </a:r>
            <a:r>
              <a:rPr lang="de-DE" sz="5300" dirty="0"/>
              <a:t> - </a:t>
            </a:r>
            <a:r>
              <a:rPr lang="de-AT" sz="2400" dirty="0"/>
              <a:t>Wiener </a:t>
            </a:r>
            <a:r>
              <a:rPr lang="de-AT" sz="2400" dirty="0" err="1"/>
              <a:t>Active</a:t>
            </a:r>
            <a:r>
              <a:rPr lang="de-AT" sz="2400" dirty="0"/>
              <a:t> </a:t>
            </a:r>
            <a:r>
              <a:rPr lang="de-AT" sz="2400" dirty="0" err="1"/>
              <a:t>Assisted</a:t>
            </a:r>
            <a:r>
              <a:rPr lang="de-AT" sz="2400" dirty="0"/>
              <a:t> Living </a:t>
            </a:r>
            <a:r>
              <a:rPr lang="de-AT" sz="2400" dirty="0" err="1"/>
              <a:t>TestRegion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4"/>
            <a:ext cx="7639173" cy="4525433"/>
          </a:xfrm>
        </p:spPr>
        <p:txBody>
          <a:bodyPr>
            <a:normAutofit/>
          </a:bodyPr>
          <a:lstStyle/>
          <a:p>
            <a:endParaRPr lang="en-US" sz="2100" b="1" dirty="0"/>
          </a:p>
          <a:p>
            <a:endParaRPr lang="de-AT" sz="2700" dirty="0"/>
          </a:p>
          <a:p>
            <a:endParaRPr lang="de-AT" dirty="0"/>
          </a:p>
        </p:txBody>
      </p:sp>
      <p:pic>
        <p:nvPicPr>
          <p:cNvPr id="5" name="Picture 2" descr="http://www.waalter.at/assets/uploads/waalterAnsat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75" y="4869162"/>
            <a:ext cx="2478753" cy="8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grpSp>
        <p:nvGrpSpPr>
          <p:cNvPr id="7" name="Gruppieren 6"/>
          <p:cNvGrpSpPr/>
          <p:nvPr/>
        </p:nvGrpSpPr>
        <p:grpSpPr>
          <a:xfrm>
            <a:off x="8377433" y="1613429"/>
            <a:ext cx="2227643" cy="2976331"/>
            <a:chOff x="533648" y="1117151"/>
            <a:chExt cx="3765847" cy="5160784"/>
          </a:xfrm>
        </p:grpSpPr>
        <p:pic>
          <p:nvPicPr>
            <p:cNvPr id="8" name="Picture 9" descr="\\nurinel\DESIGN\iStockphoto\MDr\iStock_000006144317XSmal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648" y="1117151"/>
              <a:ext cx="3755355" cy="2483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4" descr="Bild 12"/>
            <p:cNvPicPr>
              <a:picLocks noChangeAspect="1" noChangeArrowheads="1"/>
            </p:cNvPicPr>
            <p:nvPr/>
          </p:nvPicPr>
          <p:blipFill rotWithShape="1">
            <a:blip r:embed="rId4"/>
            <a:srcRect l="783" t="610" r="2150" b="2636"/>
            <a:stretch/>
          </p:blipFill>
          <p:spPr bwMode="auto">
            <a:xfrm>
              <a:off x="2472632" y="3940163"/>
              <a:ext cx="1826863" cy="2337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7" r="22054"/>
            <a:stretch/>
          </p:blipFill>
          <p:spPr>
            <a:xfrm>
              <a:off x="544665" y="3943359"/>
              <a:ext cx="1961018" cy="2334576"/>
            </a:xfrm>
            <a:prstGeom prst="rect">
              <a:avLst/>
            </a:prstGeom>
          </p:spPr>
        </p:pic>
      </p:grp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512883" y="1780483"/>
            <a:ext cx="6443907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6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Research project</a:t>
            </a:r>
          </a:p>
          <a:p>
            <a:r>
              <a:rPr lang="en-US" sz="2700" dirty="0"/>
              <a:t>140 Vienna </a:t>
            </a:r>
            <a:r>
              <a:rPr lang="en-US" sz="2700" dirty="0" smtClean="0"/>
              <a:t>households</a:t>
            </a:r>
          </a:p>
          <a:p>
            <a:r>
              <a:rPr lang="en-US" sz="2700" dirty="0" smtClean="0"/>
              <a:t>Example </a:t>
            </a:r>
            <a:r>
              <a:rPr lang="en-US" sz="2700" dirty="0" err="1" smtClean="0"/>
              <a:t>Digitalisation</a:t>
            </a:r>
            <a:r>
              <a:rPr lang="en-US" sz="2700" dirty="0" smtClean="0"/>
              <a:t> is relevant for all generations </a:t>
            </a:r>
            <a:endParaRPr lang="en-US" sz="2700" dirty="0"/>
          </a:p>
          <a:p>
            <a:r>
              <a:rPr lang="en-US" sz="2700" dirty="0"/>
              <a:t>How does the provision of AALs services and technologies influences the users’ mobility, social integration, security and health status? </a:t>
            </a:r>
          </a:p>
          <a:p>
            <a:r>
              <a:rPr lang="en-US" sz="2700" dirty="0" err="1"/>
              <a:t>IoT</a:t>
            </a:r>
            <a:r>
              <a:rPr lang="en-US" sz="2700" dirty="0"/>
              <a:t>/smart home AAL services and technologies:</a:t>
            </a:r>
          </a:p>
          <a:p>
            <a:pPr lvl="1"/>
            <a:r>
              <a:rPr lang="en-US" sz="2100" dirty="0"/>
              <a:t>fall detection in the interior</a:t>
            </a:r>
          </a:p>
          <a:p>
            <a:pPr lvl="1"/>
            <a:r>
              <a:rPr lang="en-US" sz="2100" dirty="0"/>
              <a:t>measurement of blood pressure</a:t>
            </a:r>
          </a:p>
          <a:p>
            <a:pPr lvl="1"/>
            <a:r>
              <a:rPr lang="en-US" sz="2100" dirty="0"/>
              <a:t>blood sugar data, etc.</a:t>
            </a:r>
          </a:p>
        </p:txBody>
      </p:sp>
    </p:spTree>
    <p:extLst>
      <p:ext uri="{BB962C8B-B14F-4D97-AF65-F5344CB8AC3E}">
        <p14:creationId xmlns:p14="http://schemas.microsoft.com/office/powerpoint/2010/main" val="6914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Tell it Vienna App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/>
              <a:t>Digital Agenda Vienna</a:t>
            </a:r>
          </a:p>
          <a:p>
            <a:pPr algn="r"/>
            <a:r>
              <a:rPr lang="en-GB" sz="2400"/>
              <a:t>Digital Community Services</a:t>
            </a:r>
          </a:p>
          <a:p>
            <a:pPr algn="r"/>
            <a:r>
              <a:rPr lang="en-GB" sz="2400"/>
              <a:t>Internet of Things – </a:t>
            </a:r>
            <a:r>
              <a:rPr lang="en-GB" sz="2400" err="1"/>
              <a:t>IoT</a:t>
            </a:r>
            <a:r>
              <a:rPr lang="en-GB" sz="2400"/>
              <a:t> Strategy</a:t>
            </a:r>
          </a:p>
          <a:p>
            <a:pPr algn="r"/>
            <a:r>
              <a:rPr lang="en-GB" sz="2400">
                <a:solidFill>
                  <a:schemeClr val="tx1"/>
                </a:solidFill>
              </a:rPr>
              <a:t>Tell it Vienna App</a:t>
            </a:r>
          </a:p>
          <a:p>
            <a:pPr algn="r"/>
            <a:r>
              <a:rPr lang="en-GB" sz="2400" err="1"/>
              <a:t>ChatBot</a:t>
            </a:r>
            <a:endParaRPr lang="en-GB" sz="2400"/>
          </a:p>
          <a:p>
            <a:pPr algn="r"/>
            <a:r>
              <a:rPr lang="en-GB" sz="2400"/>
              <a:t>Data Excellence</a:t>
            </a:r>
          </a:p>
          <a:p>
            <a:pPr algn="r"/>
            <a:r>
              <a:rPr lang="en-GB" sz="2400"/>
              <a:t>Open Government Data</a:t>
            </a:r>
          </a:p>
          <a:p>
            <a:pPr algn="r"/>
            <a:r>
              <a:rPr lang="en-GB" sz="2400"/>
              <a:t>Sharing Public Space</a:t>
            </a:r>
          </a:p>
          <a:p>
            <a:pPr algn="r"/>
            <a:r>
              <a:rPr lang="en-GB" sz="2400" err="1"/>
              <a:t>Blockchain</a:t>
            </a:r>
            <a:r>
              <a:rPr lang="en-GB" sz="2400"/>
              <a:t> (</a:t>
            </a:r>
            <a:r>
              <a:rPr lang="en-GB" sz="2400" err="1"/>
              <a:t>PoC</a:t>
            </a:r>
            <a:r>
              <a:rPr lang="en-GB" sz="240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03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108563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 err="1">
                <a:solidFill>
                  <a:srgbClr val="C20014"/>
                </a:solidFill>
              </a:rPr>
              <a:t>Government</a:t>
            </a:r>
            <a:r>
              <a:rPr lang="de-DE" cap="all" dirty="0">
                <a:solidFill>
                  <a:srgbClr val="C20014"/>
                </a:solidFill>
              </a:rPr>
              <a:t> </a:t>
            </a:r>
            <a:r>
              <a:rPr lang="de-DE" cap="all" dirty="0" err="1">
                <a:solidFill>
                  <a:srgbClr val="C20014"/>
                </a:solidFill>
              </a:rPr>
              <a:t>policy</a:t>
            </a:r>
            <a:r>
              <a:rPr lang="de-DE" cap="all" dirty="0">
                <a:solidFill>
                  <a:srgbClr val="C20014"/>
                </a:solidFill>
              </a:rPr>
              <a:t> </a:t>
            </a:r>
            <a:r>
              <a:rPr lang="de-DE" cap="all" dirty="0" err="1" smtClean="0">
                <a:solidFill>
                  <a:srgbClr val="C20014"/>
                </a:solidFill>
              </a:rPr>
              <a:t>statement</a:t>
            </a:r>
            <a:endParaRPr lang="en-GB" cap="all" dirty="0">
              <a:solidFill>
                <a:srgbClr val="C20014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6446507" cy="4525433"/>
          </a:xfrm>
        </p:spPr>
        <p:txBody>
          <a:bodyPr>
            <a:normAutofit/>
          </a:bodyPr>
          <a:lstStyle/>
          <a:p>
            <a:pPr marL="0" indent="0"/>
            <a:r>
              <a:rPr lang="de-AT" sz="2700" dirty="0" err="1"/>
              <a:t>With</a:t>
            </a:r>
            <a:r>
              <a:rPr lang="de-AT" sz="2700" dirty="0"/>
              <a:t> a </a:t>
            </a:r>
            <a:r>
              <a:rPr lang="de-AT" sz="2700" dirty="0" err="1"/>
              <a:t>new</a:t>
            </a:r>
            <a:r>
              <a:rPr lang="de-AT" sz="2700" dirty="0"/>
              <a:t> </a:t>
            </a:r>
            <a:r>
              <a:rPr lang="de-AT" sz="2700" dirty="0" err="1"/>
              <a:t>citizen</a:t>
            </a:r>
            <a:r>
              <a:rPr lang="de-AT" sz="2700" dirty="0"/>
              <a:t> </a:t>
            </a:r>
            <a:r>
              <a:rPr lang="de-AT" sz="2700" dirty="0" err="1"/>
              <a:t>app</a:t>
            </a:r>
            <a:r>
              <a:rPr lang="de-AT" sz="2700" dirty="0"/>
              <a:t> </a:t>
            </a:r>
            <a:r>
              <a:rPr lang="de-AT" sz="2700" dirty="0" err="1"/>
              <a:t>the</a:t>
            </a:r>
            <a:r>
              <a:rPr lang="de-AT" sz="2700" dirty="0"/>
              <a:t> </a:t>
            </a:r>
            <a:r>
              <a:rPr lang="de-AT" sz="2700" dirty="0" err="1"/>
              <a:t>people</a:t>
            </a:r>
            <a:r>
              <a:rPr lang="de-AT" sz="2700" dirty="0"/>
              <a:t> in Vienna </a:t>
            </a:r>
            <a:r>
              <a:rPr lang="de-AT" sz="2700" dirty="0" err="1"/>
              <a:t>should</a:t>
            </a:r>
            <a:r>
              <a:rPr lang="de-AT" sz="2700" dirty="0"/>
              <a:t> </a:t>
            </a:r>
            <a:r>
              <a:rPr lang="de-AT" sz="2700" dirty="0" err="1"/>
              <a:t>be</a:t>
            </a:r>
            <a:r>
              <a:rPr lang="de-AT" sz="2700" dirty="0"/>
              <a:t> </a:t>
            </a:r>
            <a:r>
              <a:rPr lang="de-AT" sz="2700" dirty="0" err="1"/>
              <a:t>able</a:t>
            </a:r>
            <a:r>
              <a:rPr lang="de-AT" sz="2700" dirty="0"/>
              <a:t> </a:t>
            </a:r>
            <a:r>
              <a:rPr lang="de-AT" sz="2700" dirty="0" err="1"/>
              <a:t>to</a:t>
            </a:r>
            <a:r>
              <a:rPr lang="de-AT" sz="2700" dirty="0"/>
              <a:t> send a </a:t>
            </a:r>
            <a:r>
              <a:rPr lang="de-AT" sz="2700" dirty="0" err="1"/>
              <a:t>message</a:t>
            </a:r>
            <a:r>
              <a:rPr lang="de-AT" sz="2700" dirty="0"/>
              <a:t> </a:t>
            </a:r>
            <a:r>
              <a:rPr lang="de-AT" sz="2700" dirty="0" err="1"/>
              <a:t>about</a:t>
            </a:r>
            <a:r>
              <a:rPr lang="de-AT" sz="2700" dirty="0"/>
              <a:t> a </a:t>
            </a:r>
            <a:r>
              <a:rPr lang="de-AT" sz="2700" dirty="0" err="1"/>
              <a:t>disruption</a:t>
            </a:r>
            <a:r>
              <a:rPr lang="de-AT" sz="2700" dirty="0"/>
              <a:t> </a:t>
            </a:r>
            <a:r>
              <a:rPr lang="de-AT" sz="2700" dirty="0" err="1"/>
              <a:t>or</a:t>
            </a:r>
            <a:r>
              <a:rPr lang="de-AT" sz="2700" dirty="0"/>
              <a:t> a </a:t>
            </a:r>
            <a:r>
              <a:rPr lang="de-AT" sz="2700" dirty="0" err="1"/>
              <a:t>defect</a:t>
            </a:r>
            <a:r>
              <a:rPr lang="de-AT" sz="2700" dirty="0"/>
              <a:t> at </a:t>
            </a:r>
            <a:r>
              <a:rPr lang="de-AT" sz="2700" dirty="0" err="1"/>
              <a:t>any</a:t>
            </a:r>
            <a:r>
              <a:rPr lang="de-AT" sz="2700" dirty="0"/>
              <a:t> time, </a:t>
            </a:r>
            <a:r>
              <a:rPr lang="de-AT" sz="2700" dirty="0" err="1"/>
              <a:t>anywhere</a:t>
            </a:r>
            <a:r>
              <a:rPr lang="de-AT" sz="2700" dirty="0"/>
              <a:t>, </a:t>
            </a:r>
            <a:r>
              <a:rPr lang="de-AT" sz="2700" dirty="0" err="1"/>
              <a:t>directly</a:t>
            </a:r>
            <a:r>
              <a:rPr lang="de-AT" sz="2700" dirty="0"/>
              <a:t> </a:t>
            </a:r>
            <a:r>
              <a:rPr lang="de-AT" sz="2700" dirty="0" err="1"/>
              <a:t>and</a:t>
            </a:r>
            <a:r>
              <a:rPr lang="de-AT" sz="2700" dirty="0"/>
              <a:t> </a:t>
            </a:r>
            <a:r>
              <a:rPr lang="de-AT" sz="2700" dirty="0" err="1"/>
              <a:t>intuitively</a:t>
            </a:r>
            <a:r>
              <a:rPr lang="de-AT" sz="2700" dirty="0"/>
              <a:t>. The </a:t>
            </a:r>
            <a:r>
              <a:rPr lang="de-AT" sz="2700" dirty="0" err="1"/>
              <a:t>message</a:t>
            </a:r>
            <a:r>
              <a:rPr lang="de-AT" sz="2700" dirty="0"/>
              <a:t> will </a:t>
            </a:r>
            <a:r>
              <a:rPr lang="de-AT" sz="2700" dirty="0" err="1"/>
              <a:t>be</a:t>
            </a:r>
            <a:r>
              <a:rPr lang="de-AT" sz="2700" dirty="0"/>
              <a:t> </a:t>
            </a:r>
            <a:r>
              <a:rPr lang="de-AT" sz="2700" dirty="0" err="1"/>
              <a:t>processed</a:t>
            </a:r>
            <a:r>
              <a:rPr lang="de-AT" sz="2700" dirty="0"/>
              <a:t> </a:t>
            </a:r>
            <a:r>
              <a:rPr lang="de-AT" sz="2700" dirty="0" err="1"/>
              <a:t>as</a:t>
            </a:r>
            <a:r>
              <a:rPr lang="de-AT" sz="2700" dirty="0"/>
              <a:t> fast </a:t>
            </a:r>
            <a:r>
              <a:rPr lang="de-AT" sz="2700" dirty="0" err="1"/>
              <a:t>as</a:t>
            </a:r>
            <a:r>
              <a:rPr lang="de-AT" sz="2700" dirty="0"/>
              <a:t> </a:t>
            </a:r>
            <a:r>
              <a:rPr lang="de-AT" sz="2700" dirty="0" err="1" smtClean="0"/>
              <a:t>possible</a:t>
            </a:r>
            <a:r>
              <a:rPr lang="de-AT" sz="2700" dirty="0"/>
              <a:t> </a:t>
            </a:r>
            <a:r>
              <a:rPr lang="de-AT" sz="2700" dirty="0" err="1" smtClean="0"/>
              <a:t>and</a:t>
            </a:r>
            <a:r>
              <a:rPr lang="de-AT" sz="2700" dirty="0" smtClean="0"/>
              <a:t> </a:t>
            </a:r>
            <a:r>
              <a:rPr lang="de-AT" sz="2700" dirty="0" err="1" smtClean="0"/>
              <a:t>of</a:t>
            </a:r>
            <a:r>
              <a:rPr lang="de-AT" sz="2700" dirty="0" smtClean="0"/>
              <a:t> </a:t>
            </a:r>
            <a:r>
              <a:rPr lang="de-AT" sz="2700" dirty="0" err="1" smtClean="0"/>
              <a:t>course</a:t>
            </a:r>
            <a:r>
              <a:rPr lang="de-AT" sz="2700" dirty="0" smtClean="0"/>
              <a:t> also </a:t>
            </a:r>
            <a:r>
              <a:rPr lang="de-AT" sz="2700" dirty="0" err="1" smtClean="0"/>
              <a:t>fixed</a:t>
            </a:r>
            <a:r>
              <a:rPr lang="de-AT" sz="2700" dirty="0"/>
              <a:t/>
            </a:r>
            <a:br>
              <a:rPr lang="de-AT" sz="2700" dirty="0"/>
            </a:br>
            <a:endParaRPr lang="de-AT" sz="1200" dirty="0"/>
          </a:p>
        </p:txBody>
      </p:sp>
      <p:pic>
        <p:nvPicPr>
          <p:cNvPr id="7" name="Picture 2" descr="D:\Benutzer\lanmdoscb\AppData\Local\Microsoft\Windows\Temporary Internet Files\Content.Outlook\F1Q0ASZQ\Startseite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23" y="1600202"/>
            <a:ext cx="2545556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99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090979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>
                <a:solidFill>
                  <a:srgbClr val="C20014"/>
                </a:solidFill>
              </a:rPr>
              <a:t>Report </a:t>
            </a:r>
            <a:r>
              <a:rPr lang="de-DE" cap="all" dirty="0" err="1">
                <a:solidFill>
                  <a:srgbClr val="C20014"/>
                </a:solidFill>
              </a:rPr>
              <a:t>disruption</a:t>
            </a:r>
            <a:r>
              <a:rPr lang="de-DE" cap="all" dirty="0">
                <a:solidFill>
                  <a:srgbClr val="C20014"/>
                </a:solidFill>
              </a:rPr>
              <a:t> </a:t>
            </a:r>
            <a:r>
              <a:rPr lang="de-DE" cap="all" dirty="0" err="1">
                <a:solidFill>
                  <a:srgbClr val="C20014"/>
                </a:solidFill>
              </a:rPr>
              <a:t>or</a:t>
            </a:r>
            <a:r>
              <a:rPr lang="de-DE" cap="all" dirty="0">
                <a:solidFill>
                  <a:srgbClr val="C20014"/>
                </a:solidFill>
              </a:rPr>
              <a:t> </a:t>
            </a:r>
            <a:r>
              <a:rPr lang="de-DE" cap="all" dirty="0" err="1">
                <a:solidFill>
                  <a:srgbClr val="C20014"/>
                </a:solidFill>
              </a:rPr>
              <a:t>defect</a:t>
            </a:r>
            <a:endParaRPr lang="en-GB" cap="all" dirty="0">
              <a:solidFill>
                <a:srgbClr val="C20014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36" y="1600202"/>
            <a:ext cx="2549327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433"/>
          </a:xfrm>
        </p:spPr>
        <p:txBody>
          <a:bodyPr>
            <a:noAutofit/>
          </a:bodyPr>
          <a:lstStyle/>
          <a:p>
            <a:pPr marL="359815" indent="-359815">
              <a:buClr>
                <a:schemeClr val="accent2"/>
              </a:buClr>
              <a:buBlip>
                <a:blip r:embed="rId4"/>
              </a:buBlip>
            </a:pPr>
            <a:r>
              <a:rPr lang="en-GB" sz="2500" dirty="0"/>
              <a:t>Online since February 2017</a:t>
            </a:r>
          </a:p>
          <a:p>
            <a:pPr marL="359815" indent="-359815">
              <a:buClr>
                <a:schemeClr val="accent2"/>
              </a:buClr>
              <a:buBlip>
                <a:blip r:embed="rId4"/>
              </a:buBlip>
            </a:pPr>
            <a:r>
              <a:rPr lang="en-GB" sz="2500" dirty="0"/>
              <a:t>Easy &amp; fast handling </a:t>
            </a:r>
            <a:br>
              <a:rPr lang="en-GB" sz="2500" dirty="0"/>
            </a:br>
            <a:r>
              <a:rPr lang="en-GB" sz="2500" dirty="0"/>
              <a:t>(7 clicks, 30 seconds, without registration)</a:t>
            </a:r>
          </a:p>
          <a:p>
            <a:pPr marL="359815" indent="-359815">
              <a:buClr>
                <a:schemeClr val="accent2"/>
              </a:buClr>
              <a:buBlip>
                <a:blip r:embed="rId4"/>
              </a:buBlip>
            </a:pPr>
            <a:r>
              <a:rPr lang="en-GB" sz="2500" dirty="0" err="1"/>
              <a:t>Automatical</a:t>
            </a:r>
            <a:r>
              <a:rPr lang="en-GB" sz="2500" dirty="0"/>
              <a:t> push-updates</a:t>
            </a:r>
          </a:p>
          <a:p>
            <a:pPr marL="359815" indent="-359815">
              <a:buClr>
                <a:schemeClr val="accent2"/>
              </a:buClr>
              <a:buBlip>
                <a:blip r:embed="rId4"/>
              </a:buBlip>
            </a:pPr>
            <a:r>
              <a:rPr lang="en-GB" sz="2500" dirty="0"/>
              <a:t>Interaction: messages from other citizens are public</a:t>
            </a:r>
          </a:p>
          <a:p>
            <a:pPr marL="359815" indent="-359815">
              <a:buClr>
                <a:schemeClr val="accent2"/>
              </a:buClr>
              <a:buBlip>
                <a:blip r:embed="rId4"/>
              </a:buBlip>
            </a:pPr>
            <a:r>
              <a:rPr lang="en-GB" sz="2500" dirty="0"/>
              <a:t>28.680 downloads</a:t>
            </a:r>
          </a:p>
          <a:p>
            <a:pPr marL="359815" indent="-359815">
              <a:buClr>
                <a:schemeClr val="accent2"/>
              </a:buClr>
              <a:buBlip>
                <a:blip r:embed="rId4"/>
              </a:buBlip>
            </a:pPr>
            <a:r>
              <a:rPr lang="de-AT" sz="2500" dirty="0"/>
              <a:t>21.717 </a:t>
            </a:r>
            <a:r>
              <a:rPr lang="en-GB" sz="2500" dirty="0"/>
              <a:t>messages</a:t>
            </a:r>
            <a:endParaRPr lang="en-GB" sz="2500" kern="0" dirty="0"/>
          </a:p>
        </p:txBody>
      </p:sp>
    </p:spTree>
    <p:extLst>
      <p:ext uri="{BB962C8B-B14F-4D97-AF65-F5344CB8AC3E}">
        <p14:creationId xmlns:p14="http://schemas.microsoft.com/office/powerpoint/2010/main" val="41146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963084" y="2456891"/>
            <a:ext cx="103632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93741" algn="l"/>
              </a:tabLst>
            </a:pPr>
            <a:r>
              <a:rPr lang="de-AT" sz="3200" dirty="0">
                <a:solidFill>
                  <a:schemeClr val="tx1"/>
                </a:solidFill>
              </a:rPr>
              <a:t>Mag.</a:t>
            </a:r>
            <a:r>
              <a:rPr lang="de-AT" sz="3200" baseline="30000" dirty="0">
                <a:solidFill>
                  <a:schemeClr val="tx1"/>
                </a:solidFill>
              </a:rPr>
              <a:t>a</a:t>
            </a:r>
            <a:r>
              <a:rPr lang="de-AT" sz="3200" dirty="0">
                <a:solidFill>
                  <a:schemeClr val="tx1"/>
                </a:solidFill>
              </a:rPr>
              <a:t> Ulrike Huemer</a:t>
            </a:r>
          </a:p>
          <a:p>
            <a:pPr>
              <a:tabLst>
                <a:tab pos="1193741" algn="l"/>
              </a:tabLst>
            </a:pPr>
            <a:r>
              <a:rPr lang="de-DE" sz="3200" dirty="0">
                <a:solidFill>
                  <a:schemeClr val="tx1"/>
                </a:solidFill>
              </a:rPr>
              <a:t>Chief Information Officer (CIO)</a:t>
            </a:r>
            <a:r>
              <a:rPr lang="de-DE" sz="3200" dirty="0"/>
              <a:t/>
            </a:r>
            <a:br>
              <a:rPr lang="de-DE" sz="3200" dirty="0"/>
            </a:br>
            <a:endParaRPr lang="de-DE" sz="1900" dirty="0"/>
          </a:p>
          <a:p>
            <a:endParaRPr lang="de-AT" sz="1900" dirty="0"/>
          </a:p>
          <a:p>
            <a:r>
              <a:rPr lang="de-AT" sz="2100" dirty="0"/>
              <a:t>City of Vienna – Chief Executive Office</a:t>
            </a:r>
          </a:p>
          <a:p>
            <a:r>
              <a:rPr lang="en-GB" sz="2100" dirty="0"/>
              <a:t>Executive</a:t>
            </a:r>
            <a:r>
              <a:rPr lang="de-AT" sz="2100" dirty="0"/>
              <a:t> Group for Organisation, Safety and Security</a:t>
            </a:r>
          </a:p>
          <a:p>
            <a:r>
              <a:rPr lang="de-AT" sz="2100" dirty="0"/>
              <a:t>Process Management and ICT Strategy</a:t>
            </a:r>
          </a:p>
        </p:txBody>
      </p:sp>
      <p:pic>
        <p:nvPicPr>
          <p:cNvPr id="7" name="Picture 2" descr="https://www.intern.magwien.gv.at/documents/37900/4995500/Mag.a+Ulrike+Huemer%2C+CIO+der+Stadt+Wien/e930a6e2-832f-4c43-aa7b-587f70995578?version=1.0&amp;t=1499844662546&amp;imagePreview=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ED5D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42" y="395186"/>
            <a:ext cx="2723465" cy="2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126148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en-GB" cap="all" dirty="0" smtClean="0">
                <a:solidFill>
                  <a:srgbClr val="C20014"/>
                </a:solidFill>
              </a:rPr>
              <a:t>Graphical editing</a:t>
            </a:r>
            <a:endParaRPr lang="en-GB" cap="all" dirty="0">
              <a:solidFill>
                <a:srgbClr val="C20014"/>
              </a:solidFill>
            </a:endParaRPr>
          </a:p>
        </p:txBody>
      </p:sp>
      <p:pic>
        <p:nvPicPr>
          <p:cNvPr id="7" name="Picture 2" descr="D:\Benutzer\lanmdoscb\AppData\Local\Microsoft\Windows\Temporary Internet Files\Content.Outlook\F1Q0ASZQ\Kartenansicht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23" y="1600202"/>
            <a:ext cx="2545556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92016" y="1600202"/>
            <a:ext cx="6443907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/>
              <a:t>GPS-positioning via </a:t>
            </a:r>
            <a:r>
              <a:rPr lang="en-GB" sz="2700" dirty="0" err="1"/>
              <a:t>basemap</a:t>
            </a:r>
            <a:r>
              <a:rPr lang="en-GB" sz="2700" dirty="0"/>
              <a:t> or convenient address entering with interactive map of the city</a:t>
            </a:r>
          </a:p>
          <a:p>
            <a:r>
              <a:rPr lang="en-GB" sz="2700" dirty="0"/>
              <a:t>The user can also see other messages from other citizens in the neighbourhood</a:t>
            </a:r>
          </a:p>
        </p:txBody>
      </p:sp>
    </p:spTree>
    <p:extLst>
      <p:ext uri="{BB962C8B-B14F-4D97-AF65-F5344CB8AC3E}">
        <p14:creationId xmlns:p14="http://schemas.microsoft.com/office/powerpoint/2010/main" val="17210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</a:rPr>
              <a:t>ChatBot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 dirty="0"/>
              <a:t>Digital Agenda Vienna</a:t>
            </a:r>
          </a:p>
          <a:p>
            <a:pPr algn="r"/>
            <a:r>
              <a:rPr lang="en-GB" sz="2400" dirty="0"/>
              <a:t>Digital Community Services</a:t>
            </a:r>
          </a:p>
          <a:p>
            <a:pPr algn="r"/>
            <a:r>
              <a:rPr lang="en-GB" sz="2400" dirty="0"/>
              <a:t>Internet of Things – </a:t>
            </a:r>
            <a:r>
              <a:rPr lang="en-GB" sz="2400" dirty="0" err="1"/>
              <a:t>IoT</a:t>
            </a:r>
            <a:r>
              <a:rPr lang="en-GB" sz="2400" dirty="0"/>
              <a:t> Strategy</a:t>
            </a:r>
          </a:p>
          <a:p>
            <a:pPr algn="r"/>
            <a:r>
              <a:rPr lang="en-GB" sz="2400" dirty="0"/>
              <a:t>Tell it Vienna App</a:t>
            </a:r>
          </a:p>
          <a:p>
            <a:pPr algn="r"/>
            <a:r>
              <a:rPr lang="en-GB" sz="2400" dirty="0" err="1">
                <a:solidFill>
                  <a:schemeClr val="tx1"/>
                </a:solidFill>
              </a:rPr>
              <a:t>ChatBot</a:t>
            </a:r>
            <a:endParaRPr lang="en-GB" sz="2400" dirty="0">
              <a:solidFill>
                <a:schemeClr val="tx1"/>
              </a:solidFill>
            </a:endParaRPr>
          </a:p>
          <a:p>
            <a:pPr algn="r"/>
            <a:r>
              <a:rPr lang="en-GB" sz="2400" dirty="0"/>
              <a:t>Data Excellence</a:t>
            </a:r>
          </a:p>
          <a:p>
            <a:pPr algn="r"/>
            <a:r>
              <a:rPr lang="en-GB" sz="2400" dirty="0"/>
              <a:t>Open Government Data</a:t>
            </a:r>
          </a:p>
          <a:p>
            <a:pPr algn="r"/>
            <a:r>
              <a:rPr lang="en-GB" sz="2400" dirty="0"/>
              <a:t>Sharing Public Space</a:t>
            </a:r>
          </a:p>
          <a:p>
            <a:pPr algn="r"/>
            <a:r>
              <a:rPr lang="en-GB" sz="2400" dirty="0" err="1"/>
              <a:t>Blockchain</a:t>
            </a:r>
            <a:r>
              <a:rPr lang="en-GB" sz="2400" dirty="0"/>
              <a:t> (</a:t>
            </a:r>
            <a:r>
              <a:rPr lang="en-GB" sz="2400" dirty="0" err="1"/>
              <a:t>PoC</a:t>
            </a:r>
            <a:r>
              <a:rPr lang="en-GB" sz="2400" dirty="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3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108563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 err="1">
                <a:solidFill>
                  <a:srgbClr val="C20014"/>
                </a:solidFill>
              </a:rPr>
              <a:t>Vienna‘s</a:t>
            </a:r>
            <a:r>
              <a:rPr lang="de-DE" cap="all" dirty="0">
                <a:solidFill>
                  <a:srgbClr val="C20014"/>
                </a:solidFill>
              </a:rPr>
              <a:t> </a:t>
            </a:r>
            <a:r>
              <a:rPr lang="de-DE" cap="all" dirty="0" err="1">
                <a:solidFill>
                  <a:srgbClr val="C20014"/>
                </a:solidFill>
              </a:rPr>
              <a:t>Chatbot</a:t>
            </a:r>
            <a:endParaRPr lang="de-AT" cap="all" dirty="0">
              <a:solidFill>
                <a:srgbClr val="C20014"/>
              </a:solidFill>
            </a:endParaRPr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600202"/>
            <a:ext cx="2201005" cy="45254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600200"/>
            <a:ext cx="2168040" cy="4526400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07524" y="1828802"/>
            <a:ext cx="6443907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5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kern="0" dirty="0" err="1"/>
              <a:t>WienBot</a:t>
            </a:r>
            <a:endParaRPr lang="en-US" sz="2800" kern="0" dirty="0"/>
          </a:p>
          <a:p>
            <a:pPr>
              <a:lnSpc>
                <a:spcPct val="80000"/>
              </a:lnSpc>
            </a:pPr>
            <a:r>
              <a:rPr lang="en-US" sz="2800" kern="0" dirty="0"/>
              <a:t>Official city of Vienna </a:t>
            </a:r>
            <a:r>
              <a:rPr lang="en-US" sz="2800" kern="0" dirty="0" err="1"/>
              <a:t>chatbot</a:t>
            </a:r>
            <a:endParaRPr lang="en-US" sz="2800" kern="0" dirty="0"/>
          </a:p>
          <a:p>
            <a:pPr>
              <a:lnSpc>
                <a:spcPct val="80000"/>
              </a:lnSpc>
            </a:pPr>
            <a:r>
              <a:rPr lang="en-US" sz="2800" kern="0" dirty="0"/>
              <a:t>for all kinds of service </a:t>
            </a:r>
            <a:r>
              <a:rPr lang="en-US" sz="2800" kern="0" dirty="0" smtClean="0"/>
              <a:t>requests</a:t>
            </a:r>
          </a:p>
          <a:p>
            <a:pPr>
              <a:lnSpc>
                <a:spcPct val="80000"/>
              </a:lnSpc>
            </a:pPr>
            <a:r>
              <a:rPr lang="en-US" sz="2800" kern="0" dirty="0" smtClean="0"/>
              <a:t>Currently not in English, but will be in the next year!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6558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Data Excellence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/>
              <a:t>Digital Agenda Vienna</a:t>
            </a:r>
          </a:p>
          <a:p>
            <a:pPr algn="r"/>
            <a:r>
              <a:rPr lang="en-GB" sz="2400"/>
              <a:t>Digital Community Services</a:t>
            </a:r>
          </a:p>
          <a:p>
            <a:pPr algn="r"/>
            <a:r>
              <a:rPr lang="en-GB" sz="2400"/>
              <a:t>Internet of Things – </a:t>
            </a:r>
            <a:r>
              <a:rPr lang="en-GB" sz="2400" err="1"/>
              <a:t>IoT</a:t>
            </a:r>
            <a:r>
              <a:rPr lang="en-GB" sz="2400"/>
              <a:t> Strategy</a:t>
            </a:r>
          </a:p>
          <a:p>
            <a:pPr algn="r"/>
            <a:r>
              <a:rPr lang="en-GB" sz="2400"/>
              <a:t>Tell it Vienna App</a:t>
            </a:r>
          </a:p>
          <a:p>
            <a:pPr algn="r"/>
            <a:r>
              <a:rPr lang="en-GB" sz="2400" err="1"/>
              <a:t>ChatBot</a:t>
            </a:r>
            <a:endParaRPr lang="en-GB" sz="2400"/>
          </a:p>
          <a:p>
            <a:pPr algn="r"/>
            <a:r>
              <a:rPr lang="en-GB" sz="2400">
                <a:solidFill>
                  <a:schemeClr val="tx1"/>
                </a:solidFill>
              </a:rPr>
              <a:t>Data Excellence</a:t>
            </a:r>
          </a:p>
          <a:p>
            <a:pPr algn="r"/>
            <a:r>
              <a:rPr lang="en-GB" sz="2400"/>
              <a:t>Open Government Data</a:t>
            </a:r>
          </a:p>
          <a:p>
            <a:pPr algn="r"/>
            <a:r>
              <a:rPr lang="en-GB" sz="2400"/>
              <a:t>Sharing Public Space</a:t>
            </a:r>
          </a:p>
          <a:p>
            <a:pPr algn="r"/>
            <a:r>
              <a:rPr lang="en-GB" sz="2400" err="1"/>
              <a:t>Blockchain</a:t>
            </a:r>
            <a:r>
              <a:rPr lang="en-GB" sz="2400"/>
              <a:t> (</a:t>
            </a:r>
            <a:r>
              <a:rPr lang="en-GB" sz="2400" err="1"/>
              <a:t>PoC</a:t>
            </a:r>
            <a:r>
              <a:rPr lang="en-GB" sz="240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117356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>
                <a:solidFill>
                  <a:srgbClr val="C20014"/>
                </a:solidFill>
              </a:rPr>
              <a:t>Vision</a:t>
            </a:r>
          </a:p>
        </p:txBody>
      </p:sp>
      <p:sp>
        <p:nvSpPr>
          <p:cNvPr id="3" name="AutoShape 2" descr="Bildergebnis für vision icon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Bildergebnis für vision icon"/>
          <p:cNvSpPr>
            <a:spLocks noChangeAspect="1" noChangeArrowheads="1"/>
          </p:cNvSpPr>
          <p:nvPr/>
        </p:nvSpPr>
        <p:spPr bwMode="auto">
          <a:xfrm>
            <a:off x="410633" y="7939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6" descr="Bildergebnis für vision icon"/>
          <p:cNvSpPr>
            <a:spLocks noChangeAspect="1" noChangeArrowheads="1"/>
          </p:cNvSpPr>
          <p:nvPr/>
        </p:nvSpPr>
        <p:spPr bwMode="auto">
          <a:xfrm>
            <a:off x="613833" y="1603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31" y="2887403"/>
            <a:ext cx="2773118" cy="1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45977" y="1809106"/>
            <a:ext cx="6443907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3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3200" dirty="0" smtClean="0"/>
              <a:t>City </a:t>
            </a:r>
            <a:r>
              <a:rPr lang="de-AT" sz="3200" dirty="0"/>
              <a:t>of Vienna </a:t>
            </a:r>
            <a:r>
              <a:rPr lang="de-AT" sz="3200" dirty="0" err="1"/>
              <a:t>provides</a:t>
            </a:r>
            <a:r>
              <a:rPr lang="de-AT" sz="3200" dirty="0"/>
              <a:t> </a:t>
            </a:r>
            <a:r>
              <a:rPr lang="de-AT" sz="3200" dirty="0" err="1"/>
              <a:t>reliable</a:t>
            </a:r>
            <a:r>
              <a:rPr lang="de-AT" sz="3200" dirty="0"/>
              <a:t> </a:t>
            </a:r>
            <a:r>
              <a:rPr lang="de-AT" sz="3200" dirty="0" err="1"/>
              <a:t>information</a:t>
            </a:r>
            <a:r>
              <a:rPr lang="de-AT" sz="3200" dirty="0"/>
              <a:t> and </a:t>
            </a:r>
            <a:r>
              <a:rPr lang="de-AT" sz="3200" dirty="0" err="1"/>
              <a:t>data</a:t>
            </a:r>
            <a:r>
              <a:rPr lang="de-AT" sz="3200" dirty="0"/>
              <a:t>, </a:t>
            </a:r>
            <a:r>
              <a:rPr lang="de-AT" sz="3200" dirty="0" err="1"/>
              <a:t>as</a:t>
            </a:r>
            <a:r>
              <a:rPr lang="de-AT" sz="3200" dirty="0"/>
              <a:t> a </a:t>
            </a:r>
            <a:r>
              <a:rPr lang="de-AT" sz="3200" dirty="0" err="1"/>
              <a:t>core</a:t>
            </a:r>
            <a:r>
              <a:rPr lang="de-AT" sz="3200" dirty="0"/>
              <a:t> </a:t>
            </a:r>
            <a:r>
              <a:rPr lang="de-AT" sz="3200" dirty="0" err="1"/>
              <a:t>value</a:t>
            </a:r>
            <a:r>
              <a:rPr lang="de-AT" sz="3200" dirty="0"/>
              <a:t> of a </a:t>
            </a:r>
            <a:r>
              <a:rPr lang="de-AT" sz="3200" dirty="0" err="1"/>
              <a:t>future</a:t>
            </a:r>
            <a:r>
              <a:rPr lang="de-AT" sz="3200" dirty="0"/>
              <a:t> </a:t>
            </a:r>
            <a:r>
              <a:rPr lang="de-AT" sz="3200" dirty="0" err="1"/>
              <a:t>administration</a:t>
            </a:r>
            <a:r>
              <a:rPr lang="de-AT" sz="3200" dirty="0"/>
              <a:t>. </a:t>
            </a:r>
          </a:p>
          <a:p>
            <a:pPr marL="1066747" lvl="2" indent="-457178">
              <a:buFont typeface="Symbol" panose="05050102010706020507" pitchFamily="18" charset="2"/>
              <a:buChar char="-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for the </a:t>
            </a:r>
            <a:r>
              <a:rPr lang="de-DE" dirty="0" err="1"/>
              <a:t>citizens</a:t>
            </a:r>
            <a:r>
              <a:rPr lang="de-DE" dirty="0"/>
              <a:t>, </a:t>
            </a:r>
            <a:r>
              <a:rPr lang="de-DE" dirty="0" err="1"/>
              <a:t>economy</a:t>
            </a:r>
            <a:r>
              <a:rPr lang="de-DE" dirty="0"/>
              <a:t> and </a:t>
            </a:r>
            <a:r>
              <a:rPr lang="de-DE" dirty="0" err="1"/>
              <a:t>science</a:t>
            </a:r>
            <a:r>
              <a:rPr lang="de-DE" dirty="0"/>
              <a:t> and</a:t>
            </a:r>
            <a:endParaRPr lang="de-AT" dirty="0"/>
          </a:p>
          <a:p>
            <a:pPr marL="1066747" lvl="2" indent="-457178">
              <a:buFont typeface="Symbol" panose="05050102010706020507" pitchFamily="18" charset="2"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fulfilment</a:t>
            </a:r>
            <a:r>
              <a:rPr lang="de-DE" dirty="0"/>
              <a:t> of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duties</a:t>
            </a:r>
            <a:r>
              <a:rPr lang="de-DE" dirty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73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/>
              <a:t>Data </a:t>
            </a:r>
            <a:r>
              <a:rPr lang="de-AT" cap="all" dirty="0" err="1"/>
              <a:t>strategy</a:t>
            </a:r>
            <a:endParaRPr lang="de-AT" cap="all" dirty="0"/>
          </a:p>
        </p:txBody>
      </p:sp>
      <p:sp>
        <p:nvSpPr>
          <p:cNvPr id="3" name="AutoShape 2" descr="Bildergebnis für wien wappen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Bildergebnis für wien wappen"/>
          <p:cNvSpPr>
            <a:spLocks noChangeAspect="1" noChangeArrowheads="1"/>
          </p:cNvSpPr>
          <p:nvPr/>
        </p:nvSpPr>
        <p:spPr bwMode="auto">
          <a:xfrm>
            <a:off x="410633" y="7939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7756076" y="1892829"/>
            <a:ext cx="3876147" cy="4279371"/>
            <a:chOff x="5436096" y="1988840"/>
            <a:chExt cx="3168352" cy="3672408"/>
          </a:xfrm>
        </p:grpSpPr>
        <p:sp>
          <p:nvSpPr>
            <p:cNvPr id="15" name="Abgerundetes Rechteck 14"/>
            <p:cNvSpPr/>
            <p:nvPr/>
          </p:nvSpPr>
          <p:spPr>
            <a:xfrm>
              <a:off x="5436096" y="1988840"/>
              <a:ext cx="3168352" cy="3672408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643" y="2725294"/>
              <a:ext cx="407258" cy="51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lussdiagramm: Magnetplattenspeicher 16"/>
            <p:cNvSpPr/>
            <p:nvPr/>
          </p:nvSpPr>
          <p:spPr>
            <a:xfrm>
              <a:off x="5508104" y="3140968"/>
              <a:ext cx="1512168" cy="2232248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cs typeface="Consolas" panose="020B0609020204030204" pitchFamily="49" charset="0"/>
                </a:rPr>
                <a:t>Data </a:t>
              </a:r>
              <a:r>
                <a:rPr lang="de-AT" sz="1600" dirty="0" err="1">
                  <a:cs typeface="Consolas" panose="020B0609020204030204" pitchFamily="49" charset="0"/>
                </a:rPr>
                <a:t>Governance</a:t>
              </a:r>
              <a:endParaRPr lang="de-AT" sz="1600" dirty="0">
                <a:cs typeface="Consolas" panose="020B0609020204030204" pitchFamily="49" charset="0"/>
              </a:endParaRPr>
            </a:p>
          </p:txBody>
        </p:sp>
        <p:sp>
          <p:nvSpPr>
            <p:cNvPr id="18" name="Flussdiagramm: Magnetplattenspeicher 17"/>
            <p:cNvSpPr/>
            <p:nvPr/>
          </p:nvSpPr>
          <p:spPr>
            <a:xfrm>
              <a:off x="7020272" y="3140968"/>
              <a:ext cx="1512168" cy="2232248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cs typeface="Consolas" panose="020B0609020204030204" pitchFamily="49" charset="0"/>
                </a:rPr>
                <a:t>Data Quality Management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5820980" y="2222781"/>
              <a:ext cx="2423427" cy="406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AT" sz="2100" b="1" dirty="0">
                  <a:solidFill>
                    <a:schemeClr val="accent2"/>
                  </a:solidFill>
                  <a:cs typeface="Consolas" panose="020B0609020204030204" pitchFamily="49" charset="0"/>
                </a:rPr>
                <a:t>Data Excellence</a:t>
              </a:r>
            </a:p>
          </p:txBody>
        </p:sp>
      </p:grp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613833" y="1768170"/>
            <a:ext cx="6894798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3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3200" dirty="0" smtClean="0"/>
              <a:t>Data Excellence (DX)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de-AT" sz="2900" dirty="0" smtClean="0">
                <a:cs typeface="Consolas" panose="020B0609020204030204" pitchFamily="49" charset="0"/>
              </a:rPr>
              <a:t>Implementation </a:t>
            </a:r>
            <a:r>
              <a:rPr lang="de-AT" sz="2900" dirty="0">
                <a:cs typeface="Consolas" panose="020B0609020204030204" pitchFamily="49" charset="0"/>
              </a:rPr>
              <a:t>for a prompt </a:t>
            </a:r>
            <a:r>
              <a:rPr lang="de-AT" sz="2900" dirty="0" err="1">
                <a:cs typeface="Consolas" panose="020B0609020204030204" pitchFamily="49" charset="0"/>
              </a:rPr>
              <a:t>contribution</a:t>
            </a:r>
            <a:r>
              <a:rPr lang="de-AT" sz="2900" dirty="0">
                <a:cs typeface="Consolas" panose="020B0609020204030204" pitchFamily="49" charset="0"/>
              </a:rPr>
              <a:t> of </a:t>
            </a:r>
            <a:r>
              <a:rPr lang="de-AT" sz="2900" dirty="0" err="1">
                <a:cs typeface="Consolas" panose="020B0609020204030204" pitchFamily="49" charset="0"/>
              </a:rPr>
              <a:t>reliable</a:t>
            </a:r>
            <a:r>
              <a:rPr lang="de-AT" sz="2900" dirty="0">
                <a:cs typeface="Consolas" panose="020B0609020204030204" pitchFamily="49" charset="0"/>
              </a:rPr>
              <a:t> administrative </a:t>
            </a:r>
            <a:r>
              <a:rPr lang="de-AT" sz="2900" dirty="0" err="1">
                <a:cs typeface="Consolas" panose="020B0609020204030204" pitchFamily="49" charset="0"/>
              </a:rPr>
              <a:t>data</a:t>
            </a:r>
            <a:r>
              <a:rPr lang="de-AT" sz="2900" dirty="0">
                <a:cs typeface="Consolas" panose="020B0609020204030204" pitchFamily="49" charset="0"/>
              </a:rPr>
              <a:t>, in an </a:t>
            </a:r>
            <a:r>
              <a:rPr lang="de-AT" sz="2900" dirty="0" err="1">
                <a:cs typeface="Consolas" panose="020B0609020204030204" pitchFamily="49" charset="0"/>
              </a:rPr>
              <a:t>appropriate</a:t>
            </a:r>
            <a:r>
              <a:rPr lang="de-AT" sz="2900" dirty="0">
                <a:cs typeface="Consolas" panose="020B0609020204030204" pitchFamily="49" charset="0"/>
              </a:rPr>
              <a:t> </a:t>
            </a:r>
            <a:r>
              <a:rPr lang="de-AT" sz="2900" dirty="0" err="1">
                <a:cs typeface="Consolas" panose="020B0609020204030204" pitchFamily="49" charset="0"/>
              </a:rPr>
              <a:t>quality</a:t>
            </a:r>
            <a:endParaRPr lang="de-AT" sz="2900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de-AT" sz="3200" dirty="0" smtClean="0"/>
          </a:p>
          <a:p>
            <a:r>
              <a:rPr lang="de-AT" sz="3200" dirty="0" smtClean="0"/>
              <a:t>Data Governance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de-AT" sz="2900" dirty="0" err="1">
                <a:cs typeface="Consolas" panose="020B0609020204030204" pitchFamily="49" charset="0"/>
              </a:rPr>
              <a:t>Recommendations</a:t>
            </a:r>
            <a:r>
              <a:rPr lang="de-AT" sz="2900" dirty="0">
                <a:cs typeface="Consolas" panose="020B0609020204030204" pitchFamily="49" charset="0"/>
              </a:rPr>
              <a:t> </a:t>
            </a:r>
            <a:r>
              <a:rPr lang="de-AT" sz="2900" dirty="0" err="1">
                <a:cs typeface="Consolas" panose="020B0609020204030204" pitchFamily="49" charset="0"/>
              </a:rPr>
              <a:t>regarding</a:t>
            </a:r>
            <a:r>
              <a:rPr lang="de-AT" sz="2900" dirty="0">
                <a:cs typeface="Consolas" panose="020B0609020204030204" pitchFamily="49" charset="0"/>
              </a:rPr>
              <a:t> </a:t>
            </a:r>
            <a:r>
              <a:rPr lang="de-AT" sz="2900" dirty="0" err="1">
                <a:cs typeface="Consolas" panose="020B0609020204030204" pitchFamily="49" charset="0"/>
              </a:rPr>
              <a:t>regulations</a:t>
            </a:r>
            <a:r>
              <a:rPr lang="de-AT" sz="2900" dirty="0">
                <a:cs typeface="Consolas" panose="020B0609020204030204" pitchFamily="49" charset="0"/>
              </a:rPr>
              <a:t>, </a:t>
            </a:r>
            <a:r>
              <a:rPr lang="de-AT" sz="2900" dirty="0" err="1">
                <a:cs typeface="Consolas" panose="020B0609020204030204" pitchFamily="49" charset="0"/>
              </a:rPr>
              <a:t>organisation</a:t>
            </a:r>
            <a:r>
              <a:rPr lang="de-AT" sz="2900" dirty="0">
                <a:cs typeface="Consolas" panose="020B0609020204030204" pitchFamily="49" charset="0"/>
              </a:rPr>
              <a:t>, </a:t>
            </a:r>
            <a:r>
              <a:rPr lang="de-AT" sz="2900" dirty="0" err="1">
                <a:cs typeface="Consolas" panose="020B0609020204030204" pitchFamily="49" charset="0"/>
              </a:rPr>
              <a:t>processes</a:t>
            </a:r>
            <a:r>
              <a:rPr lang="de-AT" sz="2900" dirty="0">
                <a:cs typeface="Consolas" panose="020B0609020204030204" pitchFamily="49" charset="0"/>
              </a:rPr>
              <a:t>, </a:t>
            </a:r>
            <a:r>
              <a:rPr lang="de-AT" sz="2900" dirty="0" err="1">
                <a:cs typeface="Consolas" panose="020B0609020204030204" pitchFamily="49" charset="0"/>
              </a:rPr>
              <a:t>data-architectur</a:t>
            </a:r>
            <a:r>
              <a:rPr lang="de-AT" sz="2900" dirty="0">
                <a:cs typeface="Consolas" panose="020B0609020204030204" pitchFamily="49" charset="0"/>
              </a:rPr>
              <a:t> and </a:t>
            </a:r>
            <a:r>
              <a:rPr lang="de-AT" sz="2900" dirty="0" err="1">
                <a:cs typeface="Consolas" panose="020B0609020204030204" pitchFamily="49" charset="0"/>
              </a:rPr>
              <a:t>technology</a:t>
            </a:r>
            <a:r>
              <a:rPr lang="de-AT" sz="2900" dirty="0">
                <a:cs typeface="Consolas" panose="020B0609020204030204" pitchFamily="49" charset="0"/>
              </a:rPr>
              <a:t>, </a:t>
            </a:r>
            <a:r>
              <a:rPr lang="de-AT" sz="2900" dirty="0" err="1">
                <a:cs typeface="Consolas" panose="020B0609020204030204" pitchFamily="49" charset="0"/>
              </a:rPr>
              <a:t>to</a:t>
            </a:r>
            <a:r>
              <a:rPr lang="de-AT" sz="2900" dirty="0">
                <a:cs typeface="Consolas" panose="020B0609020204030204" pitchFamily="49" charset="0"/>
              </a:rPr>
              <a:t> </a:t>
            </a:r>
            <a:r>
              <a:rPr lang="de-AT" sz="2900" dirty="0" err="1">
                <a:cs typeface="Consolas" panose="020B0609020204030204" pitchFamily="49" charset="0"/>
              </a:rPr>
              <a:t>achieve</a:t>
            </a:r>
            <a:r>
              <a:rPr lang="de-AT" sz="2900" dirty="0">
                <a:cs typeface="Consolas" panose="020B0609020204030204" pitchFamily="49" charset="0"/>
              </a:rPr>
              <a:t> Data Governance </a:t>
            </a:r>
            <a:r>
              <a:rPr lang="de-AT" sz="2900" dirty="0" err="1">
                <a:cs typeface="Consolas" panose="020B0609020204030204" pitchFamily="49" charset="0"/>
              </a:rPr>
              <a:t>goals</a:t>
            </a:r>
            <a:endParaRPr lang="de-AT" sz="2900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de-AT" sz="3200" dirty="0" smtClean="0"/>
          </a:p>
          <a:p>
            <a:r>
              <a:rPr lang="de-AT" sz="3200" dirty="0" smtClean="0"/>
              <a:t>Data Quality Management (DQM)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de-DE" sz="2900" dirty="0" err="1">
                <a:cs typeface="Consolas" panose="020B0609020204030204" pitchFamily="49" charset="0"/>
              </a:rPr>
              <a:t>Measures</a:t>
            </a:r>
            <a:r>
              <a:rPr lang="de-DE" sz="2900" dirty="0">
                <a:cs typeface="Consolas" panose="020B0609020204030204" pitchFamily="49" charset="0"/>
              </a:rPr>
              <a:t> for organisational, </a:t>
            </a:r>
            <a:r>
              <a:rPr lang="de-DE" sz="2900" dirty="0" err="1">
                <a:cs typeface="Consolas" panose="020B0609020204030204" pitchFamily="49" charset="0"/>
              </a:rPr>
              <a:t>methodological</a:t>
            </a:r>
            <a:r>
              <a:rPr lang="de-DE" sz="2900" dirty="0">
                <a:cs typeface="Consolas" panose="020B0609020204030204" pitchFamily="49" charset="0"/>
              </a:rPr>
              <a:t>, </a:t>
            </a:r>
            <a:r>
              <a:rPr lang="de-DE" sz="2900" dirty="0" err="1">
                <a:cs typeface="Consolas" panose="020B0609020204030204" pitchFamily="49" charset="0"/>
              </a:rPr>
              <a:t>conceptual</a:t>
            </a:r>
            <a:r>
              <a:rPr lang="de-DE" sz="2900" dirty="0">
                <a:cs typeface="Consolas" panose="020B0609020204030204" pitchFamily="49" charset="0"/>
              </a:rPr>
              <a:t> und </a:t>
            </a:r>
            <a:r>
              <a:rPr lang="de-DE" sz="2900" dirty="0" err="1">
                <a:cs typeface="Consolas" panose="020B0609020204030204" pitchFamily="49" charset="0"/>
              </a:rPr>
              <a:t>technological</a:t>
            </a:r>
            <a:r>
              <a:rPr lang="de-DE" sz="2900" dirty="0">
                <a:cs typeface="Consolas" panose="020B0609020204030204" pitchFamily="49" charset="0"/>
              </a:rPr>
              <a:t> </a:t>
            </a:r>
            <a:r>
              <a:rPr lang="de-DE" sz="2900" dirty="0" err="1">
                <a:cs typeface="Consolas" panose="020B0609020204030204" pitchFamily="49" charset="0"/>
              </a:rPr>
              <a:t>implementation</a:t>
            </a:r>
            <a:endParaRPr lang="de-AT" sz="2900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8465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580792"/>
            <a:ext cx="10363200" cy="1189241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Open Government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 dirty="0"/>
              <a:t>Digital Agenda Vienna</a:t>
            </a:r>
          </a:p>
          <a:p>
            <a:pPr algn="r"/>
            <a:r>
              <a:rPr lang="en-GB" sz="2400" dirty="0"/>
              <a:t>Digital Community Services</a:t>
            </a:r>
          </a:p>
          <a:p>
            <a:pPr algn="r"/>
            <a:r>
              <a:rPr lang="en-GB" sz="2400" dirty="0"/>
              <a:t>Internet of Things – </a:t>
            </a:r>
            <a:r>
              <a:rPr lang="en-GB" sz="2400" dirty="0" err="1"/>
              <a:t>IoT</a:t>
            </a:r>
            <a:r>
              <a:rPr lang="en-GB" sz="2400" dirty="0"/>
              <a:t> Strategy</a:t>
            </a:r>
          </a:p>
          <a:p>
            <a:pPr algn="r"/>
            <a:r>
              <a:rPr lang="en-GB" sz="2400" dirty="0"/>
              <a:t>Tell it Vienna App</a:t>
            </a:r>
          </a:p>
          <a:p>
            <a:pPr algn="r"/>
            <a:r>
              <a:rPr lang="en-GB" sz="2400" dirty="0" err="1"/>
              <a:t>ChatBot</a:t>
            </a:r>
            <a:endParaRPr lang="en-GB" sz="2400" dirty="0"/>
          </a:p>
          <a:p>
            <a:pPr algn="r"/>
            <a:r>
              <a:rPr lang="en-GB" sz="2400" dirty="0"/>
              <a:t>Data Excellence</a:t>
            </a:r>
          </a:p>
          <a:p>
            <a:pPr algn="r"/>
            <a:r>
              <a:rPr lang="en-GB" sz="2400" dirty="0">
                <a:solidFill>
                  <a:schemeClr val="tx1"/>
                </a:solidFill>
              </a:rPr>
              <a:t>Open Government Data</a:t>
            </a:r>
          </a:p>
          <a:p>
            <a:pPr algn="r"/>
            <a:r>
              <a:rPr lang="en-GB" sz="2400" dirty="0"/>
              <a:t>Sharing Public Space</a:t>
            </a:r>
          </a:p>
          <a:p>
            <a:pPr algn="r"/>
            <a:r>
              <a:rPr lang="en-GB" sz="2400" dirty="0" err="1"/>
              <a:t>Blockchain</a:t>
            </a:r>
            <a:r>
              <a:rPr lang="en-GB" sz="2400" dirty="0"/>
              <a:t> (</a:t>
            </a:r>
            <a:r>
              <a:rPr lang="en-GB" sz="2400" dirty="0" err="1"/>
              <a:t>PoC</a:t>
            </a:r>
            <a:r>
              <a:rPr lang="en-GB" sz="2400" dirty="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4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/>
              <a:t>Open </a:t>
            </a:r>
            <a:r>
              <a:rPr lang="de-AT" cap="all" dirty="0" err="1"/>
              <a:t>Government</a:t>
            </a:r>
            <a:r>
              <a:rPr lang="de-AT" cap="all" dirty="0"/>
              <a:t> Goals</a:t>
            </a:r>
          </a:p>
        </p:txBody>
      </p:sp>
      <p:pic>
        <p:nvPicPr>
          <p:cNvPr id="9" name="Picture 2" descr="I:\E-Government_SCB\OpenGovernment_LUT\LOGOS\Logo_OG_Wien_(RGB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260649"/>
            <a:ext cx="1728192" cy="10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50335"/>
              </p:ext>
            </p:extLst>
          </p:nvPr>
        </p:nvGraphicFramePr>
        <p:xfrm>
          <a:off x="623392" y="1700808"/>
          <a:ext cx="109728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22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/>
              <a:t>Low-</a:t>
            </a:r>
            <a:r>
              <a:rPr lang="de-AT" cap="all" dirty="0" err="1"/>
              <a:t>threshold</a:t>
            </a:r>
            <a:r>
              <a:rPr lang="de-AT" cap="all" dirty="0"/>
              <a:t> </a:t>
            </a:r>
            <a:r>
              <a:rPr lang="de-AT" cap="all" dirty="0" err="1"/>
              <a:t>Conditions</a:t>
            </a:r>
            <a:endParaRPr lang="de-AT" cap="all" dirty="0"/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25108" y="1705590"/>
            <a:ext cx="8640000" cy="674155"/>
          </a:xfrm>
        </p:spPr>
        <p:txBody>
          <a:bodyPr/>
          <a:lstStyle/>
          <a:p>
            <a:pPr eaLnBrk="1" hangingPunct="1"/>
            <a:r>
              <a:rPr lang="de-AT" sz="2700" dirty="0" err="1"/>
              <a:t>Only</a:t>
            </a:r>
            <a:r>
              <a:rPr lang="de-AT" sz="2700" dirty="0"/>
              <a:t> </a:t>
            </a:r>
            <a:r>
              <a:rPr lang="de-AT" sz="2700" dirty="0" err="1"/>
              <a:t>mentioning</a:t>
            </a:r>
            <a:r>
              <a:rPr lang="de-AT" sz="2700" dirty="0"/>
              <a:t> the </a:t>
            </a:r>
            <a:r>
              <a:rPr lang="de-AT" sz="2700" dirty="0" err="1"/>
              <a:t>name</a:t>
            </a:r>
            <a:r>
              <a:rPr lang="de-AT" sz="2700" dirty="0"/>
              <a:t> of the </a:t>
            </a:r>
            <a:r>
              <a:rPr lang="de-AT" sz="2700" dirty="0" err="1"/>
              <a:t>owner</a:t>
            </a:r>
            <a:endParaRPr lang="de-AT" sz="2700" dirty="0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t="3609" r="28830" b="42334"/>
          <a:stretch/>
        </p:blipFill>
        <p:spPr bwMode="auto">
          <a:xfrm>
            <a:off x="3407703" y="2276874"/>
            <a:ext cx="5376597" cy="42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8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/>
              <a:t>10 Critical </a:t>
            </a:r>
            <a:r>
              <a:rPr lang="de-AT" cap="all" dirty="0" err="1"/>
              <a:t>Success</a:t>
            </a:r>
            <a:r>
              <a:rPr lang="de-AT" cap="all" dirty="0"/>
              <a:t> </a:t>
            </a:r>
            <a:r>
              <a:rPr lang="de-AT" cap="all" dirty="0" err="1"/>
              <a:t>Factors</a:t>
            </a:r>
            <a:endParaRPr lang="de-AT" cap="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2700" dirty="0"/>
          </a:p>
          <a:p>
            <a:pPr marL="0" indent="0"/>
            <a:endParaRPr lang="de-AT" sz="2700" dirty="0"/>
          </a:p>
        </p:txBody>
      </p:sp>
      <p:pic>
        <p:nvPicPr>
          <p:cNvPr id="5" name="Picture 2" descr="D:\Benutzer\lanmdoscb\AppData\Local\Microsoft\Windows\Temporary Internet Files\Content.Outlook\F1Q0ASZQ\succes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4" b="59617"/>
          <a:stretch/>
        </p:blipFill>
        <p:spPr bwMode="auto">
          <a:xfrm>
            <a:off x="8880309" y="2565442"/>
            <a:ext cx="2807123" cy="17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3186" y="1741859"/>
            <a:ext cx="9670684" cy="33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300" kern="0" dirty="0" smtClean="0">
              <a:cs typeface="Consolas" panose="020B0609020204030204" pitchFamily="49" charset="0"/>
            </a:endParaRPr>
          </a:p>
          <a:p>
            <a:r>
              <a:rPr lang="de-AT" sz="2000" dirty="0"/>
              <a:t>Political </a:t>
            </a:r>
            <a:r>
              <a:rPr lang="de-AT" sz="2000" dirty="0" err="1"/>
              <a:t>backing</a:t>
            </a:r>
            <a:endParaRPr lang="de-AT" sz="2000" dirty="0"/>
          </a:p>
          <a:p>
            <a:r>
              <a:rPr lang="de-AT" sz="2000" dirty="0" err="1"/>
              <a:t>No</a:t>
            </a:r>
            <a:r>
              <a:rPr lang="de-AT" sz="2000" dirty="0"/>
              <a:t> personal </a:t>
            </a:r>
            <a:r>
              <a:rPr lang="de-AT" sz="2000" dirty="0" err="1"/>
              <a:t>data</a:t>
            </a:r>
            <a:r>
              <a:rPr lang="de-AT" sz="2000" dirty="0"/>
              <a:t> &amp; </a:t>
            </a:r>
            <a:r>
              <a:rPr lang="de-AT" sz="2000" dirty="0" err="1"/>
              <a:t>no</a:t>
            </a:r>
            <a:r>
              <a:rPr lang="de-AT" sz="2000" dirty="0"/>
              <a:t> </a:t>
            </a:r>
            <a:r>
              <a:rPr lang="de-AT" sz="2000" dirty="0" err="1"/>
              <a:t>data</a:t>
            </a:r>
            <a:r>
              <a:rPr lang="de-AT" sz="2000" dirty="0"/>
              <a:t> of </a:t>
            </a:r>
            <a:r>
              <a:rPr lang="de-AT" sz="2000" dirty="0" err="1"/>
              <a:t>critical</a:t>
            </a:r>
            <a:r>
              <a:rPr lang="de-AT" sz="2000" dirty="0"/>
              <a:t> </a:t>
            </a:r>
            <a:r>
              <a:rPr lang="de-AT" sz="2000" dirty="0" err="1"/>
              <a:t>infrastructure</a:t>
            </a:r>
            <a:endParaRPr lang="de-AT" sz="2000" dirty="0"/>
          </a:p>
          <a:p>
            <a:r>
              <a:rPr lang="de-AT" sz="2000" dirty="0"/>
              <a:t>Data of </a:t>
            </a:r>
            <a:r>
              <a:rPr lang="de-AT" sz="2000" dirty="0" err="1"/>
              <a:t>quality</a:t>
            </a:r>
            <a:r>
              <a:rPr lang="de-AT" sz="2000" dirty="0"/>
              <a:t> </a:t>
            </a:r>
            <a:r>
              <a:rPr lang="de-AT" sz="2000" dirty="0" err="1"/>
              <a:t>content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 </a:t>
            </a:r>
            <a:r>
              <a:rPr lang="de-AT" sz="2000" dirty="0" err="1"/>
              <a:t>usage</a:t>
            </a:r>
            <a:endParaRPr lang="de-AT" sz="2000" dirty="0"/>
          </a:p>
          <a:p>
            <a:r>
              <a:rPr lang="de-AT" sz="2000" dirty="0"/>
              <a:t>Easy </a:t>
            </a:r>
            <a:r>
              <a:rPr lang="de-AT" sz="2000" dirty="0" err="1"/>
              <a:t>integration</a:t>
            </a:r>
            <a:endParaRPr lang="de-AT" sz="2000" dirty="0"/>
          </a:p>
          <a:p>
            <a:r>
              <a:rPr lang="de-AT" sz="2000" dirty="0"/>
              <a:t>Keep up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date</a:t>
            </a:r>
            <a:endParaRPr lang="de-AT" sz="2000" dirty="0"/>
          </a:p>
          <a:p>
            <a:r>
              <a:rPr lang="de-AT" sz="2000" dirty="0"/>
              <a:t>Publishing </a:t>
            </a:r>
            <a:r>
              <a:rPr lang="de-AT" sz="2000" dirty="0" err="1"/>
              <a:t>four</a:t>
            </a:r>
            <a:r>
              <a:rPr lang="de-AT" sz="2000" dirty="0"/>
              <a:t> </a:t>
            </a:r>
            <a:r>
              <a:rPr lang="de-AT" sz="2000" dirty="0" err="1"/>
              <a:t>times</a:t>
            </a:r>
            <a:r>
              <a:rPr lang="de-AT" sz="2000" dirty="0"/>
              <a:t> a </a:t>
            </a:r>
            <a:r>
              <a:rPr lang="de-AT" sz="2000" dirty="0" err="1"/>
              <a:t>year</a:t>
            </a:r>
            <a:endParaRPr lang="de-AT" sz="2000" dirty="0"/>
          </a:p>
          <a:p>
            <a:r>
              <a:rPr lang="de-AT" sz="2000" dirty="0" err="1"/>
              <a:t>Platform</a:t>
            </a:r>
            <a:r>
              <a:rPr lang="de-AT" sz="2000" dirty="0"/>
              <a:t> for </a:t>
            </a:r>
            <a:r>
              <a:rPr lang="de-AT" sz="2000" dirty="0" err="1"/>
              <a:t>community</a:t>
            </a:r>
            <a:r>
              <a:rPr lang="de-AT" sz="2000" dirty="0"/>
              <a:t> and </a:t>
            </a:r>
            <a:r>
              <a:rPr lang="de-AT" sz="2000" dirty="0" err="1"/>
              <a:t>developers</a:t>
            </a:r>
            <a:endParaRPr lang="de-AT" sz="2000" dirty="0"/>
          </a:p>
          <a:p>
            <a:r>
              <a:rPr lang="de-AT" sz="2000" dirty="0"/>
              <a:t>Free of </a:t>
            </a:r>
            <a:r>
              <a:rPr lang="de-AT" sz="2000" dirty="0" err="1"/>
              <a:t>charge</a:t>
            </a:r>
            <a:r>
              <a:rPr lang="de-AT" sz="2000" dirty="0"/>
              <a:t> – also for </a:t>
            </a:r>
            <a:r>
              <a:rPr lang="de-AT" sz="2000" dirty="0" err="1"/>
              <a:t>commercial</a:t>
            </a:r>
            <a:r>
              <a:rPr lang="de-AT" sz="2000" dirty="0"/>
              <a:t> </a:t>
            </a:r>
            <a:r>
              <a:rPr lang="de-AT" sz="2000" dirty="0" err="1"/>
              <a:t>utilization</a:t>
            </a:r>
            <a:endParaRPr lang="de-AT" sz="2000" dirty="0"/>
          </a:p>
          <a:p>
            <a:r>
              <a:rPr lang="de-AT" sz="2000" dirty="0" err="1"/>
              <a:t>One</a:t>
            </a:r>
            <a:r>
              <a:rPr lang="de-AT" sz="2000" dirty="0"/>
              <a:t> </a:t>
            </a:r>
            <a:r>
              <a:rPr lang="de-AT" sz="2000" dirty="0" err="1"/>
              <a:t>licence</a:t>
            </a:r>
            <a:r>
              <a:rPr lang="de-AT" sz="2000" dirty="0"/>
              <a:t> for Austria</a:t>
            </a:r>
          </a:p>
          <a:p>
            <a:r>
              <a:rPr lang="de-AT" sz="2000" dirty="0" smtClean="0">
                <a:solidFill>
                  <a:srgbClr val="FF0000"/>
                </a:solidFill>
              </a:rPr>
              <a:t>Involvement </a:t>
            </a:r>
            <a:r>
              <a:rPr lang="de-AT" sz="2000" dirty="0">
                <a:solidFill>
                  <a:srgbClr val="FF0000"/>
                </a:solidFill>
              </a:rPr>
              <a:t>of </a:t>
            </a:r>
            <a:r>
              <a:rPr lang="de-AT" sz="2000" dirty="0" smtClean="0">
                <a:solidFill>
                  <a:srgbClr val="FF0000"/>
                </a:solidFill>
              </a:rPr>
              <a:t>Universitys</a:t>
            </a:r>
            <a:endParaRPr lang="de-A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34962" y="755406"/>
            <a:ext cx="11522075" cy="236177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>
                <a:solidFill>
                  <a:srgbClr val="C20014"/>
                </a:solidFill>
                <a:latin typeface="+mn-lt"/>
              </a:rPr>
              <a:t>Key </a:t>
            </a:r>
            <a:r>
              <a:rPr lang="de-DE" cap="all" dirty="0" err="1">
                <a:solidFill>
                  <a:srgbClr val="C20014"/>
                </a:solidFill>
                <a:latin typeface="+mn-lt"/>
              </a:rPr>
              <a:t>data</a:t>
            </a:r>
            <a:r>
              <a:rPr lang="de-DE" cap="all" dirty="0">
                <a:solidFill>
                  <a:srgbClr val="C20014"/>
                </a:solidFill>
                <a:latin typeface="+mn-lt"/>
              </a:rPr>
              <a:t> </a:t>
            </a:r>
            <a:r>
              <a:rPr lang="de-DE" cap="all" dirty="0" err="1">
                <a:solidFill>
                  <a:srgbClr val="C20014"/>
                </a:solidFill>
                <a:latin typeface="+mn-lt"/>
              </a:rPr>
              <a:t>of</a:t>
            </a:r>
            <a:r>
              <a:rPr lang="de-DE" cap="all" dirty="0">
                <a:solidFill>
                  <a:srgbClr val="C20014"/>
                </a:solidFill>
                <a:latin typeface="+mn-lt"/>
              </a:rPr>
              <a:t> Vienna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2392510"/>
            <a:ext cx="5653308" cy="21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dirty="0"/>
              <a:t>Mag.a Ulrike Huemer </a:t>
            </a:r>
          </a:p>
          <a:p>
            <a:r>
              <a:rPr lang="de-AT" dirty="0"/>
              <a:t>CIO </a:t>
            </a:r>
            <a:r>
              <a:rPr lang="de-AT" dirty="0" smtClean="0"/>
              <a:t>City of Vienna</a:t>
            </a:r>
            <a:endParaRPr lang="de-AT" dirty="0"/>
          </a:p>
        </p:txBody>
      </p:sp>
      <p:sp>
        <p:nvSpPr>
          <p:cNvPr id="7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589940" y="1720204"/>
            <a:ext cx="519539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  <a:noAutofit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dirty="0"/>
              <a:t>City, </a:t>
            </a:r>
            <a:r>
              <a:rPr lang="de-DE" sz="2000" dirty="0" err="1"/>
              <a:t>state</a:t>
            </a:r>
            <a:r>
              <a:rPr lang="de-DE" sz="2000" dirty="0"/>
              <a:t> and </a:t>
            </a:r>
            <a:r>
              <a:rPr lang="de-DE" sz="2000" dirty="0" err="1"/>
              <a:t>municipality</a:t>
            </a:r>
            <a:endParaRPr lang="de-DE" sz="2000" dirty="0"/>
          </a:p>
          <a:p>
            <a:r>
              <a:rPr lang="de-DE" sz="2000" dirty="0"/>
              <a:t>415 km² - 23 </a:t>
            </a:r>
            <a:r>
              <a:rPr lang="de-DE" sz="2000" dirty="0" err="1"/>
              <a:t>districts</a:t>
            </a:r>
            <a:endParaRPr lang="de-DE" sz="2000" dirty="0"/>
          </a:p>
          <a:p>
            <a:r>
              <a:rPr lang="de-DE" sz="2000" dirty="0"/>
              <a:t>Population: 1.868.000 </a:t>
            </a:r>
          </a:p>
          <a:p>
            <a:r>
              <a:rPr lang="de-DE" sz="2000" dirty="0"/>
              <a:t>82,000 </a:t>
            </a:r>
            <a:r>
              <a:rPr lang="de-DE" sz="2000" dirty="0" err="1"/>
              <a:t>city</a:t>
            </a:r>
            <a:r>
              <a:rPr lang="de-DE" sz="2000" dirty="0"/>
              <a:t> </a:t>
            </a:r>
            <a:r>
              <a:rPr lang="de-DE" sz="2000" dirty="0" err="1"/>
              <a:t>administration</a:t>
            </a:r>
            <a:r>
              <a:rPr lang="de-DE" sz="2000" dirty="0"/>
              <a:t> </a:t>
            </a:r>
            <a:r>
              <a:rPr lang="de-DE" sz="2000" dirty="0" err="1"/>
              <a:t>staff</a:t>
            </a:r>
            <a:endParaRPr lang="de-DE" sz="2000" dirty="0"/>
          </a:p>
          <a:p>
            <a:pPr lvl="1"/>
            <a:r>
              <a:rPr lang="de-DE" sz="1800" dirty="0"/>
              <a:t>30,000 </a:t>
            </a:r>
            <a:r>
              <a:rPr lang="de-DE" sz="1800" dirty="0" err="1"/>
              <a:t>civil</a:t>
            </a:r>
            <a:r>
              <a:rPr lang="de-DE" sz="1800" dirty="0"/>
              <a:t> </a:t>
            </a:r>
            <a:r>
              <a:rPr lang="de-DE" sz="1800" dirty="0" err="1"/>
              <a:t>servants</a:t>
            </a:r>
            <a:r>
              <a:rPr lang="de-DE" sz="1800" dirty="0"/>
              <a:t> </a:t>
            </a:r>
          </a:p>
          <a:p>
            <a:r>
              <a:rPr lang="de-DE" sz="2000" dirty="0"/>
              <a:t>13.9 </a:t>
            </a:r>
            <a:r>
              <a:rPr lang="de-DE" sz="2000" dirty="0" err="1"/>
              <a:t>billion</a:t>
            </a:r>
            <a:r>
              <a:rPr lang="de-DE" sz="2000" dirty="0"/>
              <a:t> Euro </a:t>
            </a:r>
            <a:r>
              <a:rPr lang="de-DE" sz="2000" dirty="0" err="1"/>
              <a:t>budget</a:t>
            </a:r>
            <a:endParaRPr lang="de-DE" sz="2000" dirty="0"/>
          </a:p>
          <a:p>
            <a:r>
              <a:rPr lang="de-DE" sz="2000" dirty="0"/>
              <a:t>220,000 city-</a:t>
            </a:r>
            <a:r>
              <a:rPr lang="de-DE" sz="2000" dirty="0" err="1"/>
              <a:t>owned</a:t>
            </a:r>
            <a:r>
              <a:rPr lang="de-DE" sz="2000" dirty="0"/>
              <a:t> </a:t>
            </a:r>
            <a:r>
              <a:rPr lang="de-DE" sz="2000" dirty="0" err="1"/>
              <a:t>appartements</a:t>
            </a:r>
            <a:endParaRPr lang="de-DE" sz="2000" dirty="0"/>
          </a:p>
          <a:p>
            <a:r>
              <a:rPr lang="de-DE" sz="2000" dirty="0"/>
              <a:t>400 </a:t>
            </a:r>
            <a:r>
              <a:rPr lang="de-DE" sz="2000" dirty="0" err="1"/>
              <a:t>primary</a:t>
            </a:r>
            <a:r>
              <a:rPr lang="de-DE" sz="2000" dirty="0"/>
              <a:t> &amp; </a:t>
            </a:r>
            <a:r>
              <a:rPr lang="de-DE" sz="2000" dirty="0" err="1"/>
              <a:t>vocational</a:t>
            </a:r>
            <a:r>
              <a:rPr lang="de-DE" sz="2000" dirty="0"/>
              <a:t> </a:t>
            </a:r>
            <a:r>
              <a:rPr lang="de-DE" sz="2000" dirty="0" err="1"/>
              <a:t>schools</a:t>
            </a:r>
            <a:endParaRPr lang="de-DE" sz="2000" dirty="0"/>
          </a:p>
          <a:p>
            <a:r>
              <a:rPr lang="en-GB" sz="2000" dirty="0"/>
              <a:t>12 hospitals</a:t>
            </a:r>
          </a:p>
          <a:p>
            <a:pPr lvl="1"/>
            <a:r>
              <a:rPr lang="en-GB" sz="1800" dirty="0"/>
              <a:t>9000 hospital beds</a:t>
            </a:r>
          </a:p>
        </p:txBody>
      </p:sp>
    </p:spTree>
    <p:extLst>
      <p:ext uri="{BB962C8B-B14F-4D97-AF65-F5344CB8AC3E}">
        <p14:creationId xmlns:p14="http://schemas.microsoft.com/office/powerpoint/2010/main" val="34739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 err="1"/>
              <a:t>beneficiaries</a:t>
            </a:r>
            <a:endParaRPr lang="de-AT" cap="all" dirty="0"/>
          </a:p>
        </p:txBody>
      </p:sp>
      <p:sp>
        <p:nvSpPr>
          <p:cNvPr id="8" name="Rechteck 7"/>
          <p:cNvSpPr/>
          <p:nvPr/>
        </p:nvSpPr>
        <p:spPr>
          <a:xfrm>
            <a:off x="527381" y="5113711"/>
            <a:ext cx="10753195" cy="98487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endParaRPr lang="de-AT" sz="1600" dirty="0">
              <a:solidFill>
                <a:prstClr val="black"/>
              </a:solidFill>
            </a:endParaRPr>
          </a:p>
          <a:p>
            <a:r>
              <a:rPr lang="de-AT" sz="1600" dirty="0">
                <a:solidFill>
                  <a:prstClr val="black"/>
                </a:solidFill>
              </a:rPr>
              <a:t>* 68,6 </a:t>
            </a:r>
            <a:r>
              <a:rPr lang="de-AT" sz="1600" dirty="0" err="1">
                <a:solidFill>
                  <a:prstClr val="black"/>
                </a:solidFill>
              </a:rPr>
              <a:t>hours</a:t>
            </a:r>
            <a:r>
              <a:rPr lang="de-AT" sz="1600" dirty="0">
                <a:solidFill>
                  <a:prstClr val="black"/>
                </a:solidFill>
              </a:rPr>
              <a:t> x 190 </a:t>
            </a:r>
            <a:r>
              <a:rPr lang="de-AT" sz="1600" dirty="0" err="1">
                <a:solidFill>
                  <a:prstClr val="black"/>
                </a:solidFill>
              </a:rPr>
              <a:t>apps</a:t>
            </a:r>
            <a:r>
              <a:rPr lang="de-AT" sz="1600" dirty="0">
                <a:solidFill>
                  <a:prstClr val="black"/>
                </a:solidFill>
              </a:rPr>
              <a:t> x € 80,-- </a:t>
            </a:r>
            <a:r>
              <a:rPr lang="de-AT" sz="1600" dirty="0" err="1">
                <a:solidFill>
                  <a:prstClr val="black"/>
                </a:solidFill>
              </a:rPr>
              <a:t>developers</a:t>
            </a:r>
            <a:r>
              <a:rPr lang="de-AT" sz="1600" dirty="0">
                <a:solidFill>
                  <a:prstClr val="black"/>
                </a:solidFill>
              </a:rPr>
              <a:t> rate  =  € 1,042.720,--</a:t>
            </a:r>
          </a:p>
          <a:p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Added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value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not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equal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value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the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course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of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bidding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procedures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multiple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developements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would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not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sponsored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value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would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have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proven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by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utilization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Furthermore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would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requirementsdocumentation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quality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assurance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testing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create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additional </a:t>
            </a:r>
            <a:r>
              <a:rPr lang="de-AT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costs</a:t>
            </a:r>
            <a:r>
              <a:rPr lang="de-AT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2"/>
          <a:stretch/>
        </p:blipFill>
        <p:spPr>
          <a:xfrm>
            <a:off x="335360" y="356659"/>
            <a:ext cx="1248139" cy="987056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27381" y="1741954"/>
            <a:ext cx="9670684" cy="33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900" dirty="0"/>
              <a:t>Economy</a:t>
            </a:r>
          </a:p>
          <a:p>
            <a:pPr lvl="1"/>
            <a:r>
              <a:rPr lang="de-AT" sz="1900" dirty="0"/>
              <a:t>OGD </a:t>
            </a:r>
            <a:r>
              <a:rPr lang="de-AT" sz="1900" dirty="0" err="1"/>
              <a:t>is</a:t>
            </a:r>
            <a:r>
              <a:rPr lang="de-AT" sz="1900" dirty="0"/>
              <a:t> a </a:t>
            </a:r>
            <a:r>
              <a:rPr lang="de-AT" sz="1900" dirty="0" err="1"/>
              <a:t>further</a:t>
            </a:r>
            <a:r>
              <a:rPr lang="de-AT" sz="1900" dirty="0"/>
              <a:t> </a:t>
            </a:r>
            <a:r>
              <a:rPr lang="de-AT" sz="1900" dirty="0" err="1"/>
              <a:t>resource</a:t>
            </a:r>
            <a:r>
              <a:rPr lang="de-AT" sz="1900" dirty="0"/>
              <a:t> of </a:t>
            </a:r>
            <a:r>
              <a:rPr lang="de-AT" sz="1900" dirty="0" err="1"/>
              <a:t>valuable</a:t>
            </a:r>
            <a:r>
              <a:rPr lang="de-AT" sz="1900" dirty="0"/>
              <a:t> </a:t>
            </a:r>
            <a:r>
              <a:rPr lang="de-AT" sz="1900" dirty="0" err="1"/>
              <a:t>data</a:t>
            </a:r>
            <a:endParaRPr lang="de-AT" sz="1900" dirty="0"/>
          </a:p>
          <a:p>
            <a:r>
              <a:rPr lang="de-AT" sz="1900" dirty="0"/>
              <a:t>Science and </a:t>
            </a:r>
            <a:r>
              <a:rPr lang="de-AT" sz="1900" dirty="0" err="1"/>
              <a:t>research</a:t>
            </a:r>
            <a:endParaRPr lang="de-AT" sz="1900" dirty="0"/>
          </a:p>
          <a:p>
            <a:pPr lvl="1"/>
            <a:r>
              <a:rPr lang="de-AT" sz="1900" dirty="0"/>
              <a:t>Additional </a:t>
            </a:r>
            <a:r>
              <a:rPr lang="de-AT" sz="1900" dirty="0" err="1"/>
              <a:t>resource</a:t>
            </a:r>
            <a:r>
              <a:rPr lang="de-AT" sz="1900" dirty="0"/>
              <a:t> for </a:t>
            </a:r>
            <a:r>
              <a:rPr lang="de-AT" sz="1900" dirty="0" err="1"/>
              <a:t>statistical</a:t>
            </a:r>
            <a:r>
              <a:rPr lang="de-AT" sz="1900" dirty="0"/>
              <a:t> </a:t>
            </a:r>
            <a:r>
              <a:rPr lang="de-AT" sz="1900" dirty="0" err="1"/>
              <a:t>analysis</a:t>
            </a:r>
            <a:endParaRPr lang="de-AT" sz="1900" dirty="0"/>
          </a:p>
          <a:p>
            <a:r>
              <a:rPr lang="de-AT" sz="1900" dirty="0" err="1"/>
              <a:t>Journalism</a:t>
            </a:r>
            <a:endParaRPr lang="de-AT" sz="1900" dirty="0"/>
          </a:p>
          <a:p>
            <a:pPr lvl="1"/>
            <a:r>
              <a:rPr lang="de-AT" sz="1900" dirty="0" err="1"/>
              <a:t>Potencial</a:t>
            </a:r>
            <a:r>
              <a:rPr lang="de-AT" sz="1900" dirty="0"/>
              <a:t> for „</a:t>
            </a:r>
            <a:r>
              <a:rPr lang="de-AT" sz="1900" dirty="0" err="1"/>
              <a:t>revealing</a:t>
            </a:r>
            <a:r>
              <a:rPr lang="de-AT" sz="1900" dirty="0"/>
              <a:t>“</a:t>
            </a:r>
          </a:p>
          <a:p>
            <a:r>
              <a:rPr lang="de-AT" sz="1900" dirty="0" err="1"/>
              <a:t>Developing</a:t>
            </a:r>
            <a:endParaRPr lang="de-AT" sz="1900" dirty="0"/>
          </a:p>
          <a:p>
            <a:pPr lvl="1"/>
            <a:r>
              <a:rPr lang="de-AT" sz="1900" dirty="0" err="1"/>
              <a:t>Experimenting</a:t>
            </a:r>
            <a:r>
              <a:rPr lang="de-AT" sz="1900" dirty="0"/>
              <a:t> with </a:t>
            </a:r>
            <a:r>
              <a:rPr lang="de-AT" sz="1900" dirty="0" err="1"/>
              <a:t>new</a:t>
            </a:r>
            <a:r>
              <a:rPr lang="de-AT" sz="1900" dirty="0"/>
              <a:t> </a:t>
            </a:r>
            <a:r>
              <a:rPr lang="de-AT" sz="1900" dirty="0" err="1"/>
              <a:t>sets</a:t>
            </a:r>
            <a:r>
              <a:rPr lang="de-AT" sz="1900" dirty="0"/>
              <a:t> of </a:t>
            </a:r>
            <a:r>
              <a:rPr lang="de-AT" sz="1900" dirty="0" err="1"/>
              <a:t>data</a:t>
            </a:r>
            <a:endParaRPr lang="de-AT" sz="1900" dirty="0"/>
          </a:p>
          <a:p>
            <a:pPr lvl="2"/>
            <a:r>
              <a:rPr lang="de-AT" sz="1900" dirty="0"/>
              <a:t>On </a:t>
            </a:r>
            <a:r>
              <a:rPr lang="de-AT" sz="1900" dirty="0" err="1"/>
              <a:t>average</a:t>
            </a:r>
            <a:r>
              <a:rPr lang="de-AT" sz="1900" dirty="0"/>
              <a:t> </a:t>
            </a:r>
            <a:r>
              <a:rPr lang="de-AT" sz="1900" dirty="0" err="1"/>
              <a:t>it</a:t>
            </a:r>
            <a:r>
              <a:rPr lang="de-AT" sz="1900" dirty="0"/>
              <a:t> </a:t>
            </a:r>
            <a:r>
              <a:rPr lang="de-AT" sz="1900" dirty="0" err="1"/>
              <a:t>takes</a:t>
            </a:r>
            <a:r>
              <a:rPr lang="de-AT" sz="1900" dirty="0"/>
              <a:t> 68,6 </a:t>
            </a:r>
            <a:r>
              <a:rPr lang="de-AT" sz="1900" dirty="0" err="1"/>
              <a:t>hours</a:t>
            </a:r>
            <a:r>
              <a:rPr lang="de-AT" sz="1900" dirty="0"/>
              <a:t> per </a:t>
            </a:r>
            <a:r>
              <a:rPr lang="de-AT" sz="1900" dirty="0" err="1"/>
              <a:t>app</a:t>
            </a:r>
            <a:endParaRPr lang="de-AT" sz="1900" dirty="0"/>
          </a:p>
          <a:p>
            <a:pPr lvl="2"/>
            <a:r>
              <a:rPr lang="de-AT" sz="1900" dirty="0" err="1"/>
              <a:t>Approx</a:t>
            </a:r>
            <a:r>
              <a:rPr lang="de-AT" sz="1900" dirty="0"/>
              <a:t>. 1,000.000,-- Euro </a:t>
            </a:r>
            <a:r>
              <a:rPr lang="de-AT" sz="1900" dirty="0" err="1"/>
              <a:t>added</a:t>
            </a:r>
            <a:r>
              <a:rPr lang="de-AT" sz="1900" dirty="0"/>
              <a:t> </a:t>
            </a:r>
            <a:r>
              <a:rPr lang="de-AT" sz="1900" dirty="0" err="1"/>
              <a:t>value</a:t>
            </a:r>
            <a:r>
              <a:rPr lang="de-AT" sz="1900" dirty="0"/>
              <a:t> for Vienna*</a:t>
            </a:r>
          </a:p>
        </p:txBody>
      </p:sp>
    </p:spTree>
    <p:extLst>
      <p:ext uri="{BB962C8B-B14F-4D97-AF65-F5344CB8AC3E}">
        <p14:creationId xmlns:p14="http://schemas.microsoft.com/office/powerpoint/2010/main" val="37464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/>
              <a:t>Top </a:t>
            </a:r>
            <a:r>
              <a:rPr lang="de-AT" cap="all" dirty="0" smtClean="0"/>
              <a:t>Data Sets</a:t>
            </a:r>
            <a:endParaRPr lang="de-AT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70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13185" y="1734048"/>
            <a:ext cx="9670684" cy="397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5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800" dirty="0" err="1"/>
              <a:t>Statistics</a:t>
            </a:r>
            <a:endParaRPr lang="de-AT" sz="2800" dirty="0"/>
          </a:p>
          <a:p>
            <a:r>
              <a:rPr lang="de-AT" sz="2800" dirty="0" err="1"/>
              <a:t>Geo</a:t>
            </a:r>
            <a:endParaRPr lang="de-AT" sz="2800" dirty="0"/>
          </a:p>
          <a:p>
            <a:r>
              <a:rPr lang="de-AT" sz="2800" dirty="0"/>
              <a:t>Transportation </a:t>
            </a:r>
          </a:p>
          <a:p>
            <a:r>
              <a:rPr lang="de-AT" sz="2800" dirty="0"/>
              <a:t>Urban </a:t>
            </a:r>
            <a:r>
              <a:rPr lang="de-AT" sz="2800" dirty="0" err="1"/>
              <a:t>Planning</a:t>
            </a:r>
            <a:endParaRPr lang="de-AT" sz="2800" dirty="0"/>
          </a:p>
          <a:p>
            <a:r>
              <a:rPr lang="de-AT" sz="2800" dirty="0" err="1"/>
              <a:t>Energy</a:t>
            </a:r>
            <a:endParaRPr lang="de-AT" sz="2800" dirty="0"/>
          </a:p>
          <a:p>
            <a:r>
              <a:rPr lang="de-AT" sz="2800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501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cap="all" dirty="0"/>
              <a:t>Apps / Datasets</a:t>
            </a:r>
            <a:endParaRPr lang="de-AT" cap="all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007436" y="1604799"/>
            <a:ext cx="10273141" cy="4512501"/>
            <a:chOff x="0" y="0"/>
            <a:chExt cx="4857750" cy="3288030"/>
          </a:xfrm>
        </p:grpSpPr>
        <p:graphicFrame>
          <p:nvGraphicFramePr>
            <p:cNvPr id="7" name="Diagramm 6"/>
            <p:cNvGraphicFramePr/>
            <p:nvPr>
              <p:extLst>
                <p:ext uri="{D42A27DB-BD31-4B8C-83A1-F6EECF244321}">
                  <p14:modId xmlns:p14="http://schemas.microsoft.com/office/powerpoint/2010/main" val="1678748187"/>
                </p:ext>
              </p:extLst>
            </p:nvPr>
          </p:nvGraphicFramePr>
          <p:xfrm>
            <a:off x="0" y="0"/>
            <a:ext cx="4857750" cy="32880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feld 3"/>
            <p:cNvSpPr txBox="1"/>
            <p:nvPr/>
          </p:nvSpPr>
          <p:spPr>
            <a:xfrm>
              <a:off x="817192" y="1049371"/>
              <a:ext cx="790801" cy="436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AT" sz="5300" b="1">
                  <a:solidFill>
                    <a:schemeClr val="bg1"/>
                  </a:solidFill>
                </a:rPr>
                <a:t>329 </a:t>
              </a:r>
            </a:p>
            <a:p>
              <a:pPr algn="ctr"/>
              <a:r>
                <a:rPr lang="de-AT" sz="5300" b="1">
                  <a:solidFill>
                    <a:schemeClr val="bg1"/>
                  </a:solidFill>
                </a:rPr>
                <a:t>Datasets</a:t>
              </a:r>
            </a:p>
          </p:txBody>
        </p:sp>
      </p:grpSp>
      <p:sp>
        <p:nvSpPr>
          <p:cNvPr id="14" name="Fußzeilenplatzhalter 3"/>
          <p:cNvSpPr txBox="1">
            <a:spLocks/>
          </p:cNvSpPr>
          <p:nvPr/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AT" smtClean="0"/>
              <a:t>Mag.a Ulrike Huemer </a:t>
            </a:r>
          </a:p>
          <a:p>
            <a:r>
              <a:rPr lang="de-AT" smtClean="0"/>
              <a:t>CIO City of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98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659923"/>
            <a:ext cx="10363200" cy="111011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Sharing Public Space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/>
              <a:t>Digital Agenda Vienna</a:t>
            </a:r>
          </a:p>
          <a:p>
            <a:pPr algn="r"/>
            <a:r>
              <a:rPr lang="en-GB" sz="2400"/>
              <a:t>Digital Community Services</a:t>
            </a:r>
          </a:p>
          <a:p>
            <a:pPr algn="r"/>
            <a:r>
              <a:rPr lang="en-GB" sz="2400"/>
              <a:t>Internet of Things – </a:t>
            </a:r>
            <a:r>
              <a:rPr lang="en-GB" sz="2400" err="1"/>
              <a:t>IoT</a:t>
            </a:r>
            <a:r>
              <a:rPr lang="en-GB" sz="2400"/>
              <a:t> Strategy</a:t>
            </a:r>
          </a:p>
          <a:p>
            <a:pPr algn="r"/>
            <a:r>
              <a:rPr lang="en-GB" sz="2400"/>
              <a:t>Tell it Vienna App</a:t>
            </a:r>
          </a:p>
          <a:p>
            <a:pPr algn="r"/>
            <a:r>
              <a:rPr lang="en-GB" sz="2400" err="1"/>
              <a:t>ChatBot</a:t>
            </a:r>
            <a:endParaRPr lang="en-GB" sz="2400"/>
          </a:p>
          <a:p>
            <a:pPr algn="r"/>
            <a:r>
              <a:rPr lang="en-GB" sz="2400"/>
              <a:t>Data Excellence</a:t>
            </a:r>
          </a:p>
          <a:p>
            <a:pPr algn="r"/>
            <a:r>
              <a:rPr lang="en-GB" sz="2400"/>
              <a:t>Open Government Data</a:t>
            </a:r>
          </a:p>
          <a:p>
            <a:pPr algn="r"/>
            <a:r>
              <a:rPr lang="en-GB" sz="2400">
                <a:solidFill>
                  <a:schemeClr val="tx1"/>
                </a:solidFill>
              </a:rPr>
              <a:t>Sharing Public Space</a:t>
            </a:r>
          </a:p>
          <a:p>
            <a:pPr algn="r"/>
            <a:r>
              <a:rPr lang="en-GB" sz="2400" err="1"/>
              <a:t>Blockchain</a:t>
            </a:r>
            <a:r>
              <a:rPr lang="en-GB" sz="2400"/>
              <a:t> (</a:t>
            </a:r>
            <a:r>
              <a:rPr lang="en-GB" sz="2400" err="1"/>
              <a:t>PoC</a:t>
            </a:r>
            <a:r>
              <a:rPr lang="en-GB" sz="240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68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DE" sz="4800" cap="all" dirty="0"/>
              <a:t>Project „Sharing Public Spaces“</a:t>
            </a:r>
            <a:endParaRPr lang="de-AT" sz="4800" cap="all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4101077"/>
            <a:ext cx="5198632" cy="19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0469" y="2760853"/>
            <a:ext cx="1536171" cy="11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79743" y="1696462"/>
            <a:ext cx="9670684" cy="40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Autofit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5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Public spaces and streets are photographed by camera cars </a:t>
            </a:r>
            <a:endParaRPr lang="en-GB" sz="2000" i="1" dirty="0"/>
          </a:p>
          <a:p>
            <a:r>
              <a:rPr lang="en-GB" sz="2000" dirty="0"/>
              <a:t>Image data can be used by departments of the Vienna City Administration (Q3/2018)</a:t>
            </a:r>
          </a:p>
          <a:p>
            <a:pPr marL="0"/>
            <a:r>
              <a:rPr lang="de-AT" sz="2000" dirty="0"/>
              <a:t>Main Goal: </a:t>
            </a:r>
            <a:r>
              <a:rPr lang="de-AT" sz="2000" dirty="0" err="1"/>
              <a:t>Less</a:t>
            </a:r>
            <a:r>
              <a:rPr lang="de-AT" sz="2000" dirty="0"/>
              <a:t> on-site </a:t>
            </a:r>
            <a:r>
              <a:rPr lang="de-AT" sz="2000" dirty="0" err="1"/>
              <a:t>inspections</a:t>
            </a:r>
            <a:r>
              <a:rPr lang="de-AT" sz="2000" dirty="0"/>
              <a:t> </a:t>
            </a:r>
            <a:r>
              <a:rPr lang="de-AT" sz="2000" dirty="0" err="1"/>
              <a:t>during</a:t>
            </a:r>
            <a:r>
              <a:rPr lang="de-AT" sz="2000" dirty="0"/>
              <a:t> </a:t>
            </a:r>
            <a:r>
              <a:rPr lang="de-AT" sz="2000" dirty="0" err="1"/>
              <a:t>official</a:t>
            </a:r>
            <a:r>
              <a:rPr lang="de-AT" sz="2000" dirty="0"/>
              <a:t> </a:t>
            </a:r>
            <a:r>
              <a:rPr lang="de-AT" sz="2000" dirty="0" err="1"/>
              <a:t>procedures</a:t>
            </a:r>
            <a:endParaRPr lang="de-AT" sz="2000" dirty="0"/>
          </a:p>
          <a:p>
            <a:pPr marL="1113311" lvl="2"/>
            <a:r>
              <a:rPr lang="de-DE" sz="1800" dirty="0" err="1"/>
              <a:t>Construction</a:t>
            </a:r>
            <a:r>
              <a:rPr lang="de-DE" sz="1800" dirty="0"/>
              <a:t> </a:t>
            </a:r>
            <a:r>
              <a:rPr lang="de-DE" sz="1800" dirty="0" err="1"/>
              <a:t>site</a:t>
            </a:r>
            <a:endParaRPr lang="de-DE" sz="1800" dirty="0"/>
          </a:p>
          <a:p>
            <a:pPr marL="1113311" lvl="2"/>
            <a:r>
              <a:rPr lang="de-DE" sz="1800" dirty="0"/>
              <a:t>Pavement </a:t>
            </a:r>
            <a:r>
              <a:rPr lang="de-DE" sz="1800" dirty="0" err="1"/>
              <a:t>café</a:t>
            </a:r>
            <a:endParaRPr lang="de-DE" sz="1800" dirty="0"/>
          </a:p>
          <a:p>
            <a:pPr marL="1113311" lvl="2"/>
            <a:r>
              <a:rPr lang="de-DE" sz="1800" dirty="0"/>
              <a:t>Billboard</a:t>
            </a:r>
          </a:p>
          <a:p>
            <a:pPr marL="1113311" lvl="2"/>
            <a:r>
              <a:rPr lang="de-DE" sz="1800" dirty="0" err="1"/>
              <a:t>Neighbourhood</a:t>
            </a:r>
            <a:r>
              <a:rPr lang="de-DE" sz="1800" dirty="0"/>
              <a:t> </a:t>
            </a:r>
            <a:r>
              <a:rPr lang="de-DE" sz="1800" dirty="0" err="1"/>
              <a:t>parties</a:t>
            </a:r>
            <a:endParaRPr lang="de-DE" sz="1800" dirty="0"/>
          </a:p>
          <a:p>
            <a:endParaRPr lang="en-GB" sz="2000" i="1" dirty="0"/>
          </a:p>
          <a:p>
            <a:r>
              <a:rPr lang="en-GB" sz="2000" i="1" dirty="0"/>
              <a:t>Explanation </a:t>
            </a:r>
            <a:r>
              <a:rPr lang="en-GB" sz="2000" dirty="0"/>
              <a:t>video </a:t>
            </a:r>
            <a:r>
              <a:rPr lang="en-GB" sz="2000" dirty="0">
                <a:hlinkClick r:id="rId6"/>
              </a:rPr>
              <a:t>link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14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1073394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en-GB" cap="all" dirty="0" err="1">
                <a:solidFill>
                  <a:srgbClr val="C20014"/>
                </a:solidFill>
              </a:rPr>
              <a:t>DigitalCity.Wien</a:t>
            </a:r>
            <a:endParaRPr lang="de-AT" cap="all" dirty="0">
              <a:solidFill>
                <a:srgbClr val="C2001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1" y="164637"/>
            <a:ext cx="2323151" cy="1311456"/>
          </a:xfrm>
          <a:prstGeom prst="rect">
            <a:avLst/>
          </a:prstGeom>
        </p:spPr>
      </p:pic>
      <p:pic>
        <p:nvPicPr>
          <p:cNvPr id="8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45" y="1600202"/>
            <a:ext cx="4035313" cy="4525433"/>
          </a:xfr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>
                <a:solidFill>
                  <a:srgbClr val="292929"/>
                </a:solidFill>
              </a:rPr>
              <a:t>Mag.a</a:t>
            </a:r>
            <a:r>
              <a:rPr lang="de-AT">
                <a:solidFill>
                  <a:srgbClr val="292929"/>
                </a:solidFill>
              </a:rPr>
              <a:t> Ulrike </a:t>
            </a:r>
            <a:r>
              <a:rPr lang="de-AT" err="1">
                <a:solidFill>
                  <a:srgbClr val="292929"/>
                </a:solidFill>
              </a:rPr>
              <a:t>Huemer</a:t>
            </a:r>
            <a:r>
              <a:rPr lang="de-AT">
                <a:solidFill>
                  <a:srgbClr val="292929"/>
                </a:solidFill>
              </a:rPr>
              <a:t> </a:t>
            </a:r>
          </a:p>
          <a:p>
            <a:r>
              <a:rPr lang="de-AT">
                <a:solidFill>
                  <a:srgbClr val="292929"/>
                </a:solidFill>
              </a:rPr>
              <a:t>CIO </a:t>
            </a:r>
            <a:r>
              <a:rPr lang="de-AT" smtClean="0">
                <a:solidFill>
                  <a:srgbClr val="292929"/>
                </a:solidFill>
              </a:rPr>
              <a:t>City </a:t>
            </a:r>
            <a:r>
              <a:rPr lang="de-AT" err="1" smtClean="0">
                <a:solidFill>
                  <a:srgbClr val="292929"/>
                </a:solidFill>
              </a:rPr>
              <a:t>of</a:t>
            </a:r>
            <a:r>
              <a:rPr lang="de-AT" smtClean="0">
                <a:solidFill>
                  <a:srgbClr val="292929"/>
                </a:solidFill>
              </a:rPr>
              <a:t> Vienna</a:t>
            </a:r>
            <a:endParaRPr lang="de-AT">
              <a:solidFill>
                <a:srgbClr val="292929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72354" y="1600202"/>
            <a:ext cx="6443907" cy="3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6990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5"/>
              </a:buBlip>
              <a:defRPr lang="de-DE" sz="3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AAAFA"/>
              </a:buClr>
              <a:buFontTx/>
              <a:buNone/>
            </a:pPr>
            <a:endParaRPr lang="en-GB" sz="700" kern="0" dirty="0" smtClean="0">
              <a:solidFill>
                <a:srgbClr val="292929"/>
              </a:solidFill>
              <a:cs typeface="Consolas" panose="020B0609020204030204" pitchFamily="49" charset="0"/>
            </a:endParaRPr>
          </a:p>
          <a:p>
            <a:pPr>
              <a:buClr>
                <a:srgbClr val="AAAAFA"/>
              </a:buClr>
            </a:pPr>
            <a:r>
              <a:rPr lang="en-GB" sz="2700" dirty="0" smtClean="0">
                <a:solidFill>
                  <a:srgbClr val="292929"/>
                </a:solidFill>
                <a:cs typeface="Consolas" panose="020B0609020204030204" pitchFamily="49" charset="0"/>
              </a:rPr>
              <a:t>Started in 2014 as an independent initiative of the administration of Vienna &amp; committed IT companies </a:t>
            </a:r>
          </a:p>
          <a:p>
            <a:pPr>
              <a:buClr>
                <a:srgbClr val="AAAAFA"/>
              </a:buClr>
            </a:pPr>
            <a:r>
              <a:rPr lang="en-GB" sz="2800" kern="0" dirty="0">
                <a:solidFill>
                  <a:srgbClr val="292929"/>
                </a:solidFill>
              </a:rPr>
              <a:t>Raise public awareness in the importance of IT in Vienna </a:t>
            </a:r>
          </a:p>
          <a:p>
            <a:pPr>
              <a:buClr>
                <a:srgbClr val="AAAAFA"/>
              </a:buClr>
            </a:pPr>
            <a:r>
              <a:rPr lang="en-GB" sz="2800" kern="0" dirty="0">
                <a:solidFill>
                  <a:srgbClr val="292929"/>
                </a:solidFill>
              </a:rPr>
              <a:t>Main Projects 2016: education initiative, women in IT, </a:t>
            </a:r>
            <a:r>
              <a:rPr lang="en-GB" sz="2800" kern="0" dirty="0" err="1">
                <a:solidFill>
                  <a:srgbClr val="292929"/>
                </a:solidFill>
              </a:rPr>
              <a:t>etc</a:t>
            </a:r>
            <a:r>
              <a:rPr lang="en-GB" sz="2800" kern="0" dirty="0">
                <a:solidFill>
                  <a:srgbClr val="292929"/>
                </a:solidFill>
              </a:rPr>
              <a:t>…</a:t>
            </a:r>
          </a:p>
          <a:p>
            <a:pPr>
              <a:buClr>
                <a:srgbClr val="AAAAFA"/>
              </a:buClr>
            </a:pPr>
            <a:r>
              <a:rPr lang="en-GB" sz="2700" u="sng" dirty="0" err="1" smtClean="0">
                <a:solidFill>
                  <a:srgbClr val="AAAAFA"/>
                </a:solidFill>
                <a:cs typeface="Consolas" panose="020B0609020204030204" pitchFamily="49" charset="0"/>
              </a:rPr>
              <a:t>Digitalcity.wien</a:t>
            </a:r>
            <a:r>
              <a:rPr lang="en-GB" sz="2700" u="sng" dirty="0" smtClean="0">
                <a:solidFill>
                  <a:srgbClr val="AAAAFA"/>
                </a:solidFill>
                <a:cs typeface="Consolas" panose="020B0609020204030204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325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822" y="1545008"/>
            <a:ext cx="10363200" cy="1363133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rgbClr val="C00000"/>
                </a:solidFill>
              </a:rPr>
              <a:t>Questions</a:t>
            </a:r>
            <a:r>
              <a:rPr lang="de-DE" dirty="0" smtClean="0">
                <a:solidFill>
                  <a:srgbClr val="C00000"/>
                </a:solidFill>
              </a:rPr>
              <a:t>? </a:t>
            </a:r>
            <a:r>
              <a:rPr lang="de-DE" dirty="0" err="1" smtClean="0">
                <a:solidFill>
                  <a:srgbClr val="C00000"/>
                </a:solidFill>
              </a:rPr>
              <a:t>E-mail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us</a:t>
            </a:r>
            <a:r>
              <a:rPr lang="de-DE" dirty="0">
                <a:solidFill>
                  <a:srgbClr val="C00000"/>
                </a:solidFill>
              </a:rPr>
              <a:t>!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post-pikt@md-os.wien.gv.at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75010" y="6341416"/>
            <a:ext cx="7382468" cy="411076"/>
          </a:xfrm>
        </p:spPr>
        <p:txBody>
          <a:bodyPr/>
          <a:lstStyle/>
          <a:p>
            <a:r>
              <a:rPr lang="de-AT" dirty="0" smtClean="0"/>
              <a:t>Mag.a Ulrike Huemer </a:t>
            </a:r>
          </a:p>
          <a:p>
            <a:r>
              <a:rPr lang="de-AT" dirty="0" smtClean="0"/>
              <a:t>CIO City of Vienna</a:t>
            </a:r>
          </a:p>
        </p:txBody>
      </p:sp>
    </p:spTree>
    <p:extLst>
      <p:ext uri="{BB962C8B-B14F-4D97-AF65-F5344CB8AC3E}">
        <p14:creationId xmlns:p14="http://schemas.microsoft.com/office/powerpoint/2010/main" val="20742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4" b="55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3576" y="140679"/>
            <a:ext cx="12192000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de-DE" sz="4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Thank</a:t>
            </a:r>
            <a:r>
              <a:rPr lang="de-DE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de-DE" sz="4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you</a:t>
            </a:r>
            <a:r>
              <a:rPr lang="de-DE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for </a:t>
            </a:r>
            <a:r>
              <a:rPr lang="de-DE" sz="4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your</a:t>
            </a:r>
            <a:r>
              <a:rPr lang="de-DE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de-DE" sz="4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attention</a:t>
            </a:r>
            <a:r>
              <a:rPr lang="de-DE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!</a:t>
            </a:r>
            <a:endParaRPr lang="de-AT" sz="4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36" y="1878391"/>
            <a:ext cx="3274599" cy="233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Benutzer\lanadvknz\Pictures\RK Fotos\20110421_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1055" y="1830109"/>
            <a:ext cx="3219900" cy="215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483" name="Titel 1"/>
          <p:cNvSpPr>
            <a:spLocks noGrp="1"/>
          </p:cNvSpPr>
          <p:nvPr>
            <p:ph type="title"/>
          </p:nvPr>
        </p:nvSpPr>
        <p:spPr>
          <a:xfrm>
            <a:off x="334962" y="333374"/>
            <a:ext cx="11522075" cy="1152525"/>
          </a:xfrm>
        </p:spPr>
        <p:txBody>
          <a:bodyPr vert="horz" lIns="121914" tIns="60957" rIns="121914" bIns="60957" rtlCol="0" anchor="ctr">
            <a:noAutofit/>
          </a:bodyPr>
          <a:lstStyle/>
          <a:p>
            <a:r>
              <a:rPr lang="de-AT" altLang="de-DE" cap="all" dirty="0">
                <a:solidFill>
                  <a:srgbClr val="C20014"/>
                </a:solidFill>
              </a:rPr>
              <a:t>Ranking</a:t>
            </a:r>
          </a:p>
        </p:txBody>
      </p:sp>
      <p:sp>
        <p:nvSpPr>
          <p:cNvPr id="16" name="Rechteck 20"/>
          <p:cNvSpPr>
            <a:spLocks noChangeArrowheads="1"/>
          </p:cNvSpPr>
          <p:nvPr/>
        </p:nvSpPr>
        <p:spPr bwMode="auto">
          <a:xfrm>
            <a:off x="6370955" y="4428956"/>
            <a:ext cx="2758017" cy="10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de-AT" altLang="de-DE" sz="1900" dirty="0" smtClean="0">
                <a:solidFill>
                  <a:schemeClr val="accent2"/>
                </a:solidFill>
                <a:cs typeface="Consolas" panose="020B0609020204030204" pitchFamily="49" charset="0"/>
              </a:rPr>
              <a:t>1st </a:t>
            </a:r>
            <a:r>
              <a:rPr lang="de-AT" altLang="de-DE" sz="1900" dirty="0" err="1" smtClean="0">
                <a:solidFill>
                  <a:schemeClr val="accent2"/>
                </a:solidFill>
                <a:cs typeface="Consolas" panose="020B0609020204030204" pitchFamily="49" charset="0"/>
              </a:rPr>
              <a:t>place</a:t>
            </a:r>
            <a:endParaRPr lang="de-AT" altLang="de-DE" sz="1900" dirty="0">
              <a:solidFill>
                <a:schemeClr val="accent2"/>
              </a:solidFill>
              <a:cs typeface="Consolas" panose="020B0609020204030204" pitchFamily="49" charset="0"/>
            </a:endParaRPr>
          </a:p>
          <a:p>
            <a:pPr algn="ctr"/>
            <a:r>
              <a:rPr lang="de-AT" altLang="de-DE" sz="1900" dirty="0">
                <a:solidFill>
                  <a:schemeClr val="accent2"/>
                </a:solidFill>
                <a:cs typeface="Consolas" panose="020B0609020204030204" pitchFamily="49" charset="0"/>
              </a:rPr>
              <a:t>Smart </a:t>
            </a:r>
            <a:r>
              <a:rPr lang="de-AT" altLang="de-DE" sz="1900" dirty="0" err="1">
                <a:solidFill>
                  <a:schemeClr val="accent2"/>
                </a:solidFill>
                <a:cs typeface="Consolas" panose="020B0609020204030204" pitchFamily="49" charset="0"/>
              </a:rPr>
              <a:t>city</a:t>
            </a:r>
            <a:r>
              <a:rPr lang="de-AT" altLang="de-DE" sz="1900" dirty="0">
                <a:solidFill>
                  <a:schemeClr val="accent2"/>
                </a:solidFill>
                <a:cs typeface="Consolas" panose="020B0609020204030204" pitchFamily="49" charset="0"/>
              </a:rPr>
              <a:t> </a:t>
            </a:r>
            <a:r>
              <a:rPr lang="de-AT" altLang="de-DE" sz="1900" dirty="0" smtClean="0">
                <a:solidFill>
                  <a:schemeClr val="accent2"/>
                </a:solidFill>
                <a:cs typeface="Consolas" panose="020B0609020204030204" pitchFamily="49" charset="0"/>
              </a:rPr>
              <a:t>(</a:t>
            </a:r>
            <a:r>
              <a:rPr lang="de-AT" altLang="de-DE" sz="1900" dirty="0" err="1" smtClean="0">
                <a:solidFill>
                  <a:schemeClr val="accent2"/>
                </a:solidFill>
                <a:cs typeface="Consolas" panose="020B0609020204030204" pitchFamily="49" charset="0"/>
              </a:rPr>
              <a:t>by</a:t>
            </a:r>
            <a:r>
              <a:rPr lang="de-AT" altLang="de-DE" sz="1900" dirty="0" smtClean="0">
                <a:solidFill>
                  <a:schemeClr val="accent2"/>
                </a:solidFill>
                <a:cs typeface="Consolas" panose="020B0609020204030204" pitchFamily="49" charset="0"/>
              </a:rPr>
              <a:t> Roland Berger)</a:t>
            </a:r>
            <a:endParaRPr lang="de-AT" altLang="de-DE" sz="1900" dirty="0">
              <a:solidFill>
                <a:schemeClr val="accent2"/>
              </a:solidFill>
              <a:cs typeface="Consolas" panose="020B0609020204030204" pitchFamily="49" charset="0"/>
            </a:endParaRPr>
          </a:p>
        </p:txBody>
      </p:sp>
      <p:sp>
        <p:nvSpPr>
          <p:cNvPr id="15" name="Rechteck 21"/>
          <p:cNvSpPr>
            <a:spLocks noChangeArrowheads="1"/>
          </p:cNvSpPr>
          <p:nvPr/>
        </p:nvSpPr>
        <p:spPr bwMode="auto">
          <a:xfrm>
            <a:off x="1411092" y="4428956"/>
            <a:ext cx="2400000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de-AT" altLang="de-DE" sz="1900" dirty="0">
                <a:solidFill>
                  <a:schemeClr val="accent2"/>
                </a:solidFill>
                <a:cs typeface="Consolas" panose="020B0609020204030204" pitchFamily="49" charset="0"/>
              </a:rPr>
              <a:t>1st </a:t>
            </a:r>
            <a:r>
              <a:rPr lang="de-AT" altLang="de-DE" sz="1900" dirty="0" err="1">
                <a:solidFill>
                  <a:schemeClr val="accent2"/>
                </a:solidFill>
                <a:cs typeface="Consolas" panose="020B0609020204030204" pitchFamily="49" charset="0"/>
              </a:rPr>
              <a:t>place</a:t>
            </a:r>
            <a:endParaRPr lang="de-AT" altLang="de-DE" sz="1900" dirty="0">
              <a:solidFill>
                <a:schemeClr val="accent2"/>
              </a:solidFill>
              <a:cs typeface="Consolas" panose="020B0609020204030204" pitchFamily="49" charset="0"/>
            </a:endParaRPr>
          </a:p>
          <a:p>
            <a:pPr algn="ctr"/>
            <a:r>
              <a:rPr lang="de-DE" altLang="de-DE" sz="1900" dirty="0" err="1">
                <a:solidFill>
                  <a:schemeClr val="accent2"/>
                </a:solidFill>
                <a:cs typeface="Consolas" panose="020B0609020204030204" pitchFamily="49" charset="0"/>
              </a:rPr>
              <a:t>best</a:t>
            </a:r>
            <a:r>
              <a:rPr lang="de-DE" altLang="de-DE" sz="1900" dirty="0">
                <a:solidFill>
                  <a:schemeClr val="accent2"/>
                </a:solidFill>
                <a:cs typeface="Consolas" panose="020B0609020204030204" pitchFamily="49" charset="0"/>
              </a:rPr>
              <a:t> </a:t>
            </a:r>
            <a:r>
              <a:rPr lang="de-DE" altLang="de-DE" sz="1900" dirty="0" err="1">
                <a:solidFill>
                  <a:schemeClr val="accent2"/>
                </a:solidFill>
                <a:cs typeface="Consolas" panose="020B0609020204030204" pitchFamily="49" charset="0"/>
              </a:rPr>
              <a:t>liveable</a:t>
            </a:r>
            <a:r>
              <a:rPr lang="de-DE" altLang="de-DE" sz="1900" dirty="0">
                <a:solidFill>
                  <a:schemeClr val="accent2"/>
                </a:solidFill>
                <a:cs typeface="Consolas" panose="020B0609020204030204" pitchFamily="49" charset="0"/>
              </a:rPr>
              <a:t> </a:t>
            </a:r>
            <a:r>
              <a:rPr lang="de-DE" altLang="de-DE" sz="1900" dirty="0" err="1">
                <a:solidFill>
                  <a:schemeClr val="accent2"/>
                </a:solidFill>
                <a:cs typeface="Consolas" panose="020B0609020204030204" pitchFamily="49" charset="0"/>
              </a:rPr>
              <a:t>city</a:t>
            </a:r>
            <a:endParaRPr lang="de-AT" altLang="de-DE" sz="1900" dirty="0">
              <a:solidFill>
                <a:schemeClr val="accent2"/>
              </a:solidFill>
              <a:cs typeface="Consolas" panose="020B0609020204030204" pitchFamily="49" charset="0"/>
            </a:endParaRPr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dirty="0"/>
              <a:t>Mag.a Ulrike Huemer </a:t>
            </a:r>
          </a:p>
          <a:p>
            <a:r>
              <a:rPr lang="de-AT" dirty="0"/>
              <a:t>CIO </a:t>
            </a:r>
            <a:r>
              <a:rPr lang="de-AT" dirty="0" smtClean="0"/>
              <a:t>City of Vienna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34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5" y="4617915"/>
            <a:ext cx="10363200" cy="13631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Digital Agenda Vienna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 dirty="0">
                <a:solidFill>
                  <a:schemeClr val="tx1"/>
                </a:solidFill>
              </a:rPr>
              <a:t>Digital Agenda Vienna</a:t>
            </a:r>
          </a:p>
          <a:p>
            <a:pPr algn="r"/>
            <a:r>
              <a:rPr lang="en-GB" sz="2400" dirty="0"/>
              <a:t>Digital Community Services</a:t>
            </a:r>
          </a:p>
          <a:p>
            <a:pPr algn="r"/>
            <a:r>
              <a:rPr lang="en-GB" sz="2400" dirty="0"/>
              <a:t>Internet of Things – </a:t>
            </a:r>
            <a:r>
              <a:rPr lang="en-GB" sz="2400" dirty="0" err="1"/>
              <a:t>IoT</a:t>
            </a:r>
            <a:r>
              <a:rPr lang="en-GB" sz="2400" dirty="0"/>
              <a:t> Strategy</a:t>
            </a:r>
          </a:p>
          <a:p>
            <a:pPr algn="r"/>
            <a:r>
              <a:rPr lang="en-GB" sz="2400" dirty="0"/>
              <a:t>Tell it Vienna App</a:t>
            </a:r>
          </a:p>
          <a:p>
            <a:pPr algn="r"/>
            <a:r>
              <a:rPr lang="en-GB" sz="2400" dirty="0" err="1"/>
              <a:t>ChatBot</a:t>
            </a:r>
            <a:endParaRPr lang="en-GB" sz="2400" dirty="0"/>
          </a:p>
          <a:p>
            <a:pPr algn="r"/>
            <a:r>
              <a:rPr lang="en-GB" sz="2400" dirty="0"/>
              <a:t>Data Excellence</a:t>
            </a:r>
          </a:p>
          <a:p>
            <a:pPr algn="r"/>
            <a:r>
              <a:rPr lang="en-GB" sz="2400" dirty="0"/>
              <a:t>Open Government Data</a:t>
            </a:r>
          </a:p>
          <a:p>
            <a:pPr algn="r"/>
            <a:r>
              <a:rPr lang="en-GB" sz="2400" dirty="0"/>
              <a:t>Sharing Public Space</a:t>
            </a:r>
          </a:p>
          <a:p>
            <a:pPr algn="r"/>
            <a:r>
              <a:rPr lang="en-GB" sz="2400" dirty="0" err="1"/>
              <a:t>Blockchain</a:t>
            </a:r>
            <a:r>
              <a:rPr lang="en-GB" sz="2400" dirty="0"/>
              <a:t> (</a:t>
            </a:r>
            <a:r>
              <a:rPr lang="en-GB" sz="2400" dirty="0" err="1"/>
              <a:t>PoC</a:t>
            </a:r>
            <a:r>
              <a:rPr lang="en-GB" sz="2400" dirty="0"/>
              <a:t>)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dirty="0"/>
              <a:t>Mag.a Ulrike Huemer </a:t>
            </a:r>
          </a:p>
          <a:p>
            <a:r>
              <a:rPr lang="de-AT" dirty="0"/>
              <a:t>CIO </a:t>
            </a:r>
            <a:r>
              <a:rPr lang="de-AT" dirty="0" smtClean="0"/>
              <a:t>City of Vienna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5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 err="1"/>
              <a:t>Principles</a:t>
            </a:r>
            <a:r>
              <a:rPr lang="de-DE" cap="all" dirty="0"/>
              <a:t> </a:t>
            </a:r>
            <a:r>
              <a:rPr lang="de-DE" cap="all" dirty="0" err="1"/>
              <a:t>of</a:t>
            </a:r>
            <a:r>
              <a:rPr lang="de-DE" cap="all" dirty="0"/>
              <a:t> Vienna</a:t>
            </a:r>
            <a:endParaRPr lang="de-AT" cap="all" dirty="0"/>
          </a:p>
        </p:txBody>
      </p:sp>
      <p:sp>
        <p:nvSpPr>
          <p:cNvPr id="5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554770" y="1761315"/>
            <a:ext cx="8640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  <a:noAutofit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sz="600" kern="0" dirty="0">
              <a:cs typeface="Consolas" panose="020B0609020204030204" pitchFamily="49" charset="0"/>
            </a:endParaRPr>
          </a:p>
          <a:p>
            <a:r>
              <a:rPr lang="en-GB" sz="2000" dirty="0">
                <a:cs typeface="Consolas" panose="020B0609020204030204" pitchFamily="49" charset="0"/>
              </a:rPr>
              <a:t>Trust &amp; security</a:t>
            </a:r>
          </a:p>
          <a:p>
            <a:r>
              <a:rPr lang="en-GB" sz="2000" dirty="0">
                <a:cs typeface="Consolas" panose="020B0609020204030204" pitchFamily="49" charset="0"/>
              </a:rPr>
              <a:t>Transparency, openness &amp; participation</a:t>
            </a:r>
          </a:p>
          <a:p>
            <a:r>
              <a:rPr lang="en-GB" sz="2000" dirty="0">
                <a:cs typeface="Consolas" panose="020B0609020204030204" pitchFamily="49" charset="0"/>
              </a:rPr>
              <a:t>Inclusion, solidarity &amp; social sustainability</a:t>
            </a:r>
          </a:p>
          <a:p>
            <a:r>
              <a:rPr lang="en-GB" sz="2000" dirty="0">
                <a:cs typeface="Consolas" panose="020B0609020204030204" pitchFamily="49" charset="0"/>
              </a:rPr>
              <a:t>Gender equality</a:t>
            </a:r>
          </a:p>
          <a:p>
            <a:r>
              <a:rPr lang="en-GB" sz="2000" b="1" dirty="0">
                <a:solidFill>
                  <a:schemeClr val="tx2"/>
                </a:solidFill>
                <a:ea typeface="+mj-ea"/>
                <a:cs typeface="Consolas" panose="020B0609020204030204" pitchFamily="49" charset="0"/>
              </a:rPr>
              <a:t>Citizen orientation</a:t>
            </a:r>
          </a:p>
          <a:p>
            <a:r>
              <a:rPr lang="en-GB" sz="2000" dirty="0">
                <a:cs typeface="Consolas" panose="020B0609020204030204" pitchFamily="49" charset="0"/>
              </a:rPr>
              <a:t>Strengthening the business location</a:t>
            </a:r>
          </a:p>
          <a:p>
            <a:r>
              <a:rPr lang="en-GB" sz="2000" dirty="0">
                <a:cs typeface="Consolas" panose="020B0609020204030204" pitchFamily="49" charset="0"/>
              </a:rPr>
              <a:t>Consolidation</a:t>
            </a:r>
          </a:p>
          <a:p>
            <a:r>
              <a:rPr lang="en-GB" sz="2000" dirty="0">
                <a:cs typeface="Consolas" panose="020B0609020204030204" pitchFamily="49" charset="0"/>
              </a:rPr>
              <a:t>Innovation</a:t>
            </a:r>
          </a:p>
          <a:p>
            <a:r>
              <a:rPr lang="en-GB" sz="2000" dirty="0">
                <a:cs typeface="Consolas" panose="020B0609020204030204" pitchFamily="49" charset="0"/>
              </a:rPr>
              <a:t>Flexibility &amp; learning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dirty="0"/>
              <a:t>Mag.a Ulrike Huemer </a:t>
            </a:r>
          </a:p>
          <a:p>
            <a:r>
              <a:rPr lang="de-AT" dirty="0"/>
              <a:t>CIO </a:t>
            </a:r>
            <a:r>
              <a:rPr lang="de-AT" dirty="0" smtClean="0"/>
              <a:t>City of Vienna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2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796821"/>
            <a:ext cx="4608512" cy="29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AT" cap="all" dirty="0" err="1" smtClean="0"/>
              <a:t>PaRTICIPATION</a:t>
            </a:r>
            <a:r>
              <a:rPr lang="de-AT" cap="all" dirty="0" smtClean="0"/>
              <a:t> PROCESS</a:t>
            </a:r>
            <a:endParaRPr lang="de-AT" cap="all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400121514"/>
              </p:ext>
            </p:extLst>
          </p:nvPr>
        </p:nvGraphicFramePr>
        <p:xfrm>
          <a:off x="4367810" y="3789040"/>
          <a:ext cx="693178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34" y="1745221"/>
            <a:ext cx="3379391" cy="245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9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121914" tIns="60957" rIns="121914" bIns="60957" rtlCol="0" anchor="ctr">
            <a:noAutofit/>
          </a:bodyPr>
          <a:lstStyle/>
          <a:p>
            <a:r>
              <a:rPr lang="de-DE" cap="all" dirty="0" smtClean="0"/>
              <a:t>KEY-</a:t>
            </a:r>
            <a:r>
              <a:rPr lang="de-DE" cap="all" dirty="0" err="1" smtClean="0"/>
              <a:t>QuESTIONS</a:t>
            </a:r>
            <a:endParaRPr lang="de-AT" cap="all" dirty="0"/>
          </a:p>
        </p:txBody>
      </p:sp>
      <p:sp>
        <p:nvSpPr>
          <p:cNvPr id="5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563562" y="1866822"/>
            <a:ext cx="9670684" cy="33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  <a:noAutofit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sz="300" kern="0" dirty="0">
              <a:cs typeface="Consolas" panose="020B0609020204030204" pitchFamily="49" charset="0"/>
            </a:endParaRPr>
          </a:p>
          <a:p>
            <a:r>
              <a:rPr lang="en-GB" sz="1800" dirty="0" smtClean="0">
                <a:cs typeface="Consolas" panose="020B0609020204030204" pitchFamily="49" charset="0"/>
              </a:rPr>
              <a:t>What should </a:t>
            </a:r>
            <a:r>
              <a:rPr lang="en-GB" sz="1800" dirty="0"/>
              <a:t>the future design of the City of Vienna’s ICT </a:t>
            </a:r>
            <a:r>
              <a:rPr lang="en-GB" sz="1800" u="sng" dirty="0"/>
              <a:t>infrastructure </a:t>
            </a:r>
            <a:r>
              <a:rPr lang="en-GB" sz="1800" dirty="0"/>
              <a:t>be like? </a:t>
            </a:r>
            <a:br>
              <a:rPr lang="en-GB" sz="1800" dirty="0"/>
            </a:br>
            <a:endParaRPr lang="de-AT" sz="1800" dirty="0"/>
          </a:p>
          <a:p>
            <a:r>
              <a:rPr lang="en-GB" sz="1800" dirty="0"/>
              <a:t>How can ICT be used to develop Vienna’s position as a </a:t>
            </a:r>
            <a:r>
              <a:rPr lang="en-GB" sz="1800" u="sng" dirty="0"/>
              <a:t>business location</a:t>
            </a:r>
            <a:r>
              <a:rPr lang="en-GB" sz="1800" u="sng" dirty="0" smtClean="0"/>
              <a:t>?</a:t>
            </a:r>
            <a:br>
              <a:rPr lang="en-GB" sz="1800" u="sng" dirty="0" smtClean="0"/>
            </a:br>
            <a:r>
              <a:rPr lang="en-GB" sz="1800" u="sng" dirty="0" smtClean="0"/>
              <a:t> </a:t>
            </a:r>
            <a:endParaRPr lang="de-AT" sz="1800" u="sng" dirty="0"/>
          </a:p>
          <a:p>
            <a:r>
              <a:rPr lang="en-GB" sz="1800" dirty="0"/>
              <a:t>How can the City of Vienna benefit from ICT to better </a:t>
            </a:r>
            <a:r>
              <a:rPr lang="en-GB" sz="1800" u="sng" dirty="0"/>
              <a:t>support </a:t>
            </a:r>
            <a:r>
              <a:rPr lang="en-GB" sz="1800" dirty="0"/>
              <a:t>its customers </a:t>
            </a:r>
            <a:r>
              <a:rPr lang="en-GB" sz="1800" u="sng" dirty="0"/>
              <a:t>in all stages of life</a:t>
            </a:r>
            <a:r>
              <a:rPr lang="en-GB" sz="1800" dirty="0"/>
              <a:t>? 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de-AT" sz="1800" dirty="0"/>
          </a:p>
          <a:p>
            <a:r>
              <a:rPr lang="en-GB" sz="1800" dirty="0"/>
              <a:t>How is ICT changing the way administrative authorities </a:t>
            </a:r>
            <a:r>
              <a:rPr lang="en-GB" sz="1800" u="sng" dirty="0"/>
              <a:t>work</a:t>
            </a:r>
            <a:r>
              <a:rPr lang="en-GB" sz="1800" dirty="0"/>
              <a:t> in the future? 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de-AT" sz="1800" dirty="0"/>
          </a:p>
          <a:p>
            <a:r>
              <a:rPr lang="en-GB" sz="1800" dirty="0"/>
              <a:t>What </a:t>
            </a:r>
            <a:r>
              <a:rPr lang="en-GB" sz="1800" u="sng" dirty="0"/>
              <a:t>reservations</a:t>
            </a:r>
            <a:r>
              <a:rPr lang="en-GB" sz="1800" dirty="0"/>
              <a:t> do you have about an increasing digitalisation of the Vienna City Administration</a:t>
            </a:r>
            <a:r>
              <a:rPr lang="en-GB" sz="1800" dirty="0" smtClean="0"/>
              <a:t>?</a:t>
            </a:r>
            <a:endParaRPr lang="de-AT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</p:spPr>
        <p:txBody>
          <a:bodyPr/>
          <a:lstStyle/>
          <a:p>
            <a:r>
              <a:rPr lang="de-AT" dirty="0"/>
              <a:t>Mag.a Ulrike Huemer </a:t>
            </a:r>
          </a:p>
          <a:p>
            <a:r>
              <a:rPr lang="de-AT" dirty="0"/>
              <a:t>CIO </a:t>
            </a:r>
            <a:r>
              <a:rPr lang="de-AT" dirty="0" smtClean="0"/>
              <a:t>City of Vienna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01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Digital Community Services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963085" y="356659"/>
            <a:ext cx="10413503" cy="405024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400" dirty="0"/>
              <a:t>Digital Agenda Vienna</a:t>
            </a:r>
          </a:p>
          <a:p>
            <a:pPr algn="r"/>
            <a:r>
              <a:rPr lang="en-GB" sz="2400" dirty="0">
                <a:solidFill>
                  <a:schemeClr val="tx1"/>
                </a:solidFill>
              </a:rPr>
              <a:t>Digital Community Services</a:t>
            </a:r>
          </a:p>
          <a:p>
            <a:pPr algn="r"/>
            <a:r>
              <a:rPr lang="en-GB" sz="2400" dirty="0"/>
              <a:t>Internet of Things – </a:t>
            </a:r>
            <a:r>
              <a:rPr lang="en-GB" sz="2400" dirty="0" err="1"/>
              <a:t>IoT</a:t>
            </a:r>
            <a:r>
              <a:rPr lang="en-GB" sz="2400" dirty="0"/>
              <a:t> Strategy</a:t>
            </a:r>
          </a:p>
          <a:p>
            <a:pPr algn="r"/>
            <a:r>
              <a:rPr lang="en-GB" sz="2400" dirty="0"/>
              <a:t>Tell it Vienna App</a:t>
            </a:r>
          </a:p>
          <a:p>
            <a:pPr algn="r"/>
            <a:r>
              <a:rPr lang="en-GB" sz="2400" dirty="0" err="1"/>
              <a:t>ChatBot</a:t>
            </a:r>
            <a:endParaRPr lang="en-GB" sz="2400" dirty="0"/>
          </a:p>
          <a:p>
            <a:pPr algn="r"/>
            <a:r>
              <a:rPr lang="en-GB" sz="2400" dirty="0"/>
              <a:t>Data Excellence</a:t>
            </a:r>
          </a:p>
          <a:p>
            <a:pPr algn="r"/>
            <a:r>
              <a:rPr lang="en-GB" sz="2400" dirty="0"/>
              <a:t>Open Government Data</a:t>
            </a:r>
          </a:p>
          <a:p>
            <a:pPr algn="r"/>
            <a:r>
              <a:rPr lang="en-GB" sz="2400" dirty="0"/>
              <a:t>Sharing Public Space</a:t>
            </a:r>
          </a:p>
          <a:p>
            <a:pPr algn="r"/>
            <a:r>
              <a:rPr lang="en-GB" sz="2400" dirty="0" err="1"/>
              <a:t>Blockchain</a:t>
            </a:r>
            <a:r>
              <a:rPr lang="en-GB" sz="2400" dirty="0"/>
              <a:t> (</a:t>
            </a:r>
            <a:r>
              <a:rPr lang="en-GB" sz="2400" dirty="0" err="1"/>
              <a:t>PoC</a:t>
            </a:r>
            <a:r>
              <a:rPr lang="en-GB" sz="2400" dirty="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err="1"/>
              <a:t>Mag.a</a:t>
            </a:r>
            <a:r>
              <a:rPr lang="de-AT"/>
              <a:t> Ulrike </a:t>
            </a:r>
            <a:r>
              <a:rPr lang="de-AT" err="1"/>
              <a:t>Huemer</a:t>
            </a:r>
            <a:r>
              <a:rPr lang="de-AT"/>
              <a:t> </a:t>
            </a:r>
          </a:p>
          <a:p>
            <a:r>
              <a:rPr lang="de-AT"/>
              <a:t>CIO </a:t>
            </a:r>
            <a:r>
              <a:rPr lang="de-AT" smtClean="0"/>
              <a:t>City </a:t>
            </a:r>
            <a:r>
              <a:rPr lang="de-AT" err="1" smtClean="0"/>
              <a:t>of</a:t>
            </a:r>
            <a:r>
              <a:rPr lang="de-AT" smtClean="0"/>
              <a:t> Vienna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04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dt_Wien_English_Template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D2587661-987F-3946-B3F7-1BEDDB836849}"/>
    </a:ext>
  </a:extLst>
</a:theme>
</file>

<file path=ppt/theme/theme2.xml><?xml version="1.0" encoding="utf-8"?>
<a:theme xmlns:a="http://schemas.openxmlformats.org/drawingml/2006/main" name="2 Stadt Wien - Flieder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50000"/>
          </a:schemeClr>
        </a:solidFill>
      </a:fillStyleLst>
      <a:lnStyleLst>
        <a:ln w="0" cap="flat" cmpd="sng" algn="ctr">
          <a:noFill/>
        </a:ln>
        <a:ln w="6350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fillOverlay blend="screen">
              <a:solidFill>
                <a:schemeClr val="phClr"/>
              </a:solidFill>
            </a:fillOverlay>
          </a:effectLst>
        </a:effectStyle>
        <a:effectStyle>
          <a:effectLst>
            <a:blur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A7ADC492-2CD7-F24E-BB76-9C74E11F0B31}"/>
    </a:ext>
  </a:extLst>
</a:theme>
</file>

<file path=ppt/theme/theme3.xml><?xml version="1.0" encoding="utf-8"?>
<a:theme xmlns:a="http://schemas.openxmlformats.org/drawingml/2006/main" name="3 Stadt Wien - Morgenrot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92A55AD6-F263-074F-B569-27493E0E0460}"/>
    </a:ext>
  </a:extLst>
</a:theme>
</file>

<file path=ppt/theme/theme4.xml><?xml version="1.0" encoding="utf-8"?>
<a:theme xmlns:a="http://schemas.openxmlformats.org/drawingml/2006/main" name="4 Stadt Wien - Abendstimmung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121E6851-2488-6546-AF2B-1A326CA8C9E1}"/>
    </a:ext>
  </a:extLst>
</a:theme>
</file>

<file path=ppt/theme/theme5.xml><?xml version="1.0" encoding="utf-8"?>
<a:theme xmlns:a="http://schemas.openxmlformats.org/drawingml/2006/main" name="5 Stadt Wien - Frischgrün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ECFF4285-6D4D-414F-9A2E-AFB8D77CD732}"/>
    </a:ext>
  </a:extLst>
</a:theme>
</file>

<file path=ppt/theme/theme6.xml><?xml version="1.0" encoding="utf-8"?>
<a:theme xmlns:a="http://schemas.openxmlformats.org/drawingml/2006/main" name="6 Stadt Wien - Goldgelb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CEED80F8-EC5B-E646-AFA6-DEC7CF426610}"/>
    </a:ext>
  </a:extLst>
</a:theme>
</file>

<file path=ppt/theme/theme7.xml><?xml version="1.0" encoding="utf-8"?>
<a:theme xmlns:a="http://schemas.openxmlformats.org/drawingml/2006/main" name="7 Stadt Wien - Nebelgrau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D7FEDCCC-A9F7-F641-B9F4-EEA2EACE8B6E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Stadt_Wien_English_Template</Template>
  <TotalTime>0</TotalTime>
  <Words>1419</Words>
  <Application>Microsoft Office PowerPoint</Application>
  <PresentationFormat>Breitbild</PresentationFormat>
  <Paragraphs>398</Paragraphs>
  <Slides>37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37</vt:i4>
      </vt:variant>
    </vt:vector>
  </HeadingPairs>
  <TitlesOfParts>
    <vt:vector size="52" baseType="lpstr">
      <vt:lpstr>Arial</vt:lpstr>
      <vt:lpstr>Calibri</vt:lpstr>
      <vt:lpstr>Consolas</vt:lpstr>
      <vt:lpstr>Courier New</vt:lpstr>
      <vt:lpstr>Symbol</vt:lpstr>
      <vt:lpstr>Times New Roman</vt:lpstr>
      <vt:lpstr>Wiener Melange</vt:lpstr>
      <vt:lpstr>Wiener Melange Extra Bold</vt:lpstr>
      <vt:lpstr>Stadt_Wien_English_Template</vt:lpstr>
      <vt:lpstr>2 Stadt Wien - Flieder</vt:lpstr>
      <vt:lpstr>3 Stadt Wien - Morgenrot</vt:lpstr>
      <vt:lpstr>4 Stadt Wien - Abendstimmung</vt:lpstr>
      <vt:lpstr>5 Stadt Wien - Frischgrün</vt:lpstr>
      <vt:lpstr>6 Stadt Wien - Goldgelb</vt:lpstr>
      <vt:lpstr>7 Stadt Wien - Nebelgrau</vt:lpstr>
      <vt:lpstr>Digital City Vienna</vt:lpstr>
      <vt:lpstr>PowerPoint-Präsentation</vt:lpstr>
      <vt:lpstr>Key data of Vienna</vt:lpstr>
      <vt:lpstr>Ranking</vt:lpstr>
      <vt:lpstr>Digital Agenda Vienna</vt:lpstr>
      <vt:lpstr>Principles of Vienna</vt:lpstr>
      <vt:lpstr>PaRTICIPATION PROCESS</vt:lpstr>
      <vt:lpstr>KEY-QuESTIONS</vt:lpstr>
      <vt:lpstr>Digital Community Services</vt:lpstr>
      <vt:lpstr>Digital Community Services</vt:lpstr>
      <vt:lpstr>PowerPoint-Präsentation</vt:lpstr>
      <vt:lpstr>Wien.at Live App</vt:lpstr>
      <vt:lpstr>Mobility – Wiener Linien</vt:lpstr>
      <vt:lpstr>Internet of Things –  IoT Strategy</vt:lpstr>
      <vt:lpstr>IoT-Projects</vt:lpstr>
      <vt:lpstr>WAALTeR - Wiener Active Assisted Living TestRegion</vt:lpstr>
      <vt:lpstr>Tell it Vienna App</vt:lpstr>
      <vt:lpstr>Government policy statement</vt:lpstr>
      <vt:lpstr>Report disruption or defect</vt:lpstr>
      <vt:lpstr>Graphical editing</vt:lpstr>
      <vt:lpstr>ChatBot</vt:lpstr>
      <vt:lpstr>Vienna‘s Chatbot</vt:lpstr>
      <vt:lpstr>Data Excellence</vt:lpstr>
      <vt:lpstr>Vision</vt:lpstr>
      <vt:lpstr>Data strategy</vt:lpstr>
      <vt:lpstr>Open Government Data</vt:lpstr>
      <vt:lpstr>Open Government Goals</vt:lpstr>
      <vt:lpstr>Low-threshold Conditions</vt:lpstr>
      <vt:lpstr>10 Critical Success Factors</vt:lpstr>
      <vt:lpstr>beneficiaries</vt:lpstr>
      <vt:lpstr>Top Data Sets</vt:lpstr>
      <vt:lpstr>Apps / Datasets</vt:lpstr>
      <vt:lpstr>Sharing Public Space</vt:lpstr>
      <vt:lpstr>Project „Sharing Public Spaces“</vt:lpstr>
      <vt:lpstr>DigitalCity.Wien</vt:lpstr>
      <vt:lpstr>Questions? E-mail us!</vt:lpstr>
      <vt:lpstr>PowerPoint-Präsentation</vt:lpstr>
    </vt:vector>
  </TitlesOfParts>
  <Company>Magistrat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City Vienna</dc:title>
  <dc:creator>Zinkl Denise</dc:creator>
  <cp:lastModifiedBy>Gangl Ursula</cp:lastModifiedBy>
  <cp:revision>15</cp:revision>
  <dcterms:created xsi:type="dcterms:W3CDTF">2019-04-16T09:40:10Z</dcterms:created>
  <dcterms:modified xsi:type="dcterms:W3CDTF">2019-06-05T14:24:27Z</dcterms:modified>
</cp:coreProperties>
</file>