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1" r:id="rId3"/>
    <p:sldId id="280" r:id="rId4"/>
    <p:sldId id="277" r:id="rId5"/>
    <p:sldId id="263" r:id="rId6"/>
    <p:sldId id="270" r:id="rId7"/>
    <p:sldId id="265" r:id="rId8"/>
    <p:sldId id="278" r:id="rId9"/>
    <p:sldId id="279" r:id="rId10"/>
    <p:sldId id="266" r:id="rId11"/>
    <p:sldId id="267" r:id="rId12"/>
    <p:sldId id="269" r:id="rId13"/>
    <p:sldId id="258" r:id="rId14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Evtimov" initials="ME" lastIdx="1" clrIdx="0">
    <p:extLst>
      <p:ext uri="{19B8F6BF-5375-455C-9EA6-DF929625EA0E}">
        <p15:presenceInfo xmlns:p15="http://schemas.microsoft.com/office/powerpoint/2012/main" userId="S-1-5-21-525476455-4189243937-1307080820-11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D9DCD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09" autoAdjust="0"/>
    <p:restoredTop sz="88515" autoAdjust="0"/>
  </p:normalViewPr>
  <p:slideViewPr>
    <p:cSldViewPr snapToGrid="0">
      <p:cViewPr varScale="1">
        <p:scale>
          <a:sx n="61" d="100"/>
          <a:sy n="61" d="100"/>
        </p:scale>
        <p:origin x="7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D8DE8-547A-474C-9927-E99798A6876C}" type="datetimeFigureOut">
              <a:rPr lang="bg-BG" smtClean="0"/>
              <a:t>19.6.2019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B7F57-24EF-4CA2-88C6-565182341AF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36427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B7F57-24EF-4CA2-88C6-565182341AF1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49679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POPULATION incl. surrounding region, out of 7.05 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69BDD-9BA5-4656-8918-57B447C6566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188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69BDD-9BA5-4656-8918-57B447C6566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74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Ubuntu" panose="020B0504030602030204" pitchFamily="34" charset="0"/>
              </a:rPr>
              <a:t>EC methodology – explained on next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dirty="0" smtClean="0">
              <a:latin typeface="Ubuntu" panose="020B0504030602030204" pitchFamily="34" charset="0"/>
            </a:endParaRPr>
          </a:p>
          <a:p>
            <a:r>
              <a:rPr lang="en-GB" dirty="0" smtClean="0"/>
              <a:t>Some participants: Amsterdam, Lisbon, Nice, Seville, Athens, Hamburg, Thessaloniki, Heidelberg, Antwerp, Nuremberg</a:t>
            </a:r>
          </a:p>
          <a:p>
            <a:r>
              <a:rPr lang="en-GB" dirty="0" smtClean="0"/>
              <a:t>On the picture</a:t>
            </a:r>
            <a:r>
              <a:rPr lang="en-GB" baseline="0" dirty="0" smtClean="0"/>
              <a:t>: blue – free participants, green – paid participants, white – mentors</a:t>
            </a:r>
            <a:endParaRPr lang="en-GB" dirty="0" smtClean="0"/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69BDD-9BA5-4656-8918-57B447C6566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622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Everything done together</a:t>
            </a:r>
            <a:r>
              <a:rPr lang="en-US" baseline="0" dirty="0" smtClean="0"/>
              <a:t> with and under the supervision of experts – consultants of Sofia appointed by EC, local stakeholders, the consultancy company </a:t>
            </a:r>
            <a:r>
              <a:rPr lang="en-US" baseline="0" dirty="0" err="1" smtClean="0"/>
              <a:t>organising</a:t>
            </a:r>
            <a:r>
              <a:rPr lang="en-US" baseline="0" dirty="0" smtClean="0"/>
              <a:t> the project, other participating cities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B7F57-24EF-4CA2-88C6-565182341AF1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02455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the city becoming a customer</a:t>
            </a:r>
            <a:r>
              <a:rPr lang="en-US" baseline="0" dirty="0" smtClean="0"/>
              <a:t> and a test ground for local ICT companies</a:t>
            </a:r>
          </a:p>
          <a:p>
            <a:r>
              <a:rPr lang="en-US" baseline="0" dirty="0" smtClean="0"/>
              <a:t>4 priority areas: e-government, utilities, transport, startup ecosystem</a:t>
            </a:r>
          </a:p>
          <a:p>
            <a:r>
              <a:rPr lang="en-US" baseline="0" dirty="0" smtClean="0"/>
              <a:t>14 specific activities for developing the priority areas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B7F57-24EF-4CA2-88C6-565182341AF1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34089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Ubuntu" panose="020B0504030602030204" pitchFamily="34" charset="0"/>
              </a:rPr>
              <a:t>Governance:</a:t>
            </a:r>
            <a:r>
              <a:rPr lang="en-US" baseline="0" dirty="0" smtClean="0">
                <a:latin typeface="Ubuntu" panose="020B0504030602030204" pitchFamily="34" charset="0"/>
              </a:rPr>
              <a:t> initially by </a:t>
            </a:r>
            <a:r>
              <a:rPr lang="en-US" b="1" baseline="0" dirty="0" smtClean="0">
                <a:latin typeface="Ubuntu" panose="020B0504030602030204" pitchFamily="34" charset="0"/>
              </a:rPr>
              <a:t>Sofia Investment Agency </a:t>
            </a:r>
            <a:r>
              <a:rPr lang="en-US" baseline="0" dirty="0" smtClean="0">
                <a:latin typeface="Ubuntu" panose="020B0504030602030204" pitchFamily="34" charset="0"/>
              </a:rPr>
              <a:t>with the help of advisory boards. </a:t>
            </a:r>
            <a:r>
              <a:rPr lang="en-US" b="1" baseline="0" dirty="0" smtClean="0">
                <a:latin typeface="Ubuntu" panose="020B0504030602030204" pitchFamily="34" charset="0"/>
              </a:rPr>
              <a:t>Advisory boards</a:t>
            </a:r>
            <a:r>
              <a:rPr lang="en-US" baseline="0" dirty="0" smtClean="0">
                <a:latin typeface="Ubuntu" panose="020B0504030602030204" pitchFamily="34" charset="0"/>
              </a:rPr>
              <a:t>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 to have all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stakeholder groups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represented in the DTSS governance: industry, academia, administration, users (groups and organisations, representing the citizens), experts in sustainable development of environment and use of natural resources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latin typeface="Ubuntu" panose="020B050403060203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latin typeface="Ubuntu" panose="020B0504030602030204" pitchFamily="34" charset="0"/>
              </a:rPr>
              <a:t>Suggested new governance: </a:t>
            </a:r>
            <a:r>
              <a:rPr lang="en-US" b="1" baseline="0" dirty="0" smtClean="0">
                <a:latin typeface="Ubuntu" panose="020B0504030602030204" pitchFamily="34" charset="0"/>
              </a:rPr>
              <a:t>Sofia Digital Agency </a:t>
            </a:r>
            <a:r>
              <a:rPr lang="en-US" baseline="0" dirty="0" smtClean="0">
                <a:latin typeface="Ubuntu" panose="020B0504030602030204" pitchFamily="34" charset="0"/>
              </a:rPr>
              <a:t>takes over the management instead of Sofia Investment Agency, again with the help with advisory boards</a:t>
            </a:r>
          </a:p>
          <a:p>
            <a:pPr lvl="0" algn="l"/>
            <a:r>
              <a:rPr lang="en-US" b="1" dirty="0" smtClean="0">
                <a:latin typeface="Ubuntu" panose="020B0504030602030204" pitchFamily="34" charset="0"/>
              </a:rPr>
              <a:t>Chief Digital Officer 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Establish a system for data management;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Establish 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policies and practices that ensure data is collected, stored, analysed and shared consistently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Ubuntu" panose="020B050403060203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Ubuntu" panose="020B0504030602030204" pitchFamily="34" charset="0"/>
              </a:rPr>
              <a:t>Different levels of key performance indicators to be monitored in the following years by the</a:t>
            </a:r>
            <a:r>
              <a:rPr lang="en-US" baseline="0" dirty="0" smtClean="0">
                <a:latin typeface="Ubuntu" panose="020B0504030602030204" pitchFamily="34" charset="0"/>
              </a:rPr>
              <a:t> management team</a:t>
            </a:r>
            <a:endParaRPr lang="en-US" dirty="0" smtClean="0">
              <a:latin typeface="Ubuntu" panose="020B05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B7F57-24EF-4CA2-88C6-565182341AF1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28937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69BDD-9BA5-4656-8918-57B447C6566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038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469D-2581-43A0-82FD-214641D3331C}" type="datetimeFigureOut">
              <a:rPr lang="bg-BG" smtClean="0"/>
              <a:t>19.6.2019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9F04-4D6F-4ABB-90CD-F757A24C839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40481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469D-2581-43A0-82FD-214641D3331C}" type="datetimeFigureOut">
              <a:rPr lang="bg-BG" smtClean="0"/>
              <a:t>19.6.2019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9F04-4D6F-4ABB-90CD-F757A24C839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8983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469D-2581-43A0-82FD-214641D3331C}" type="datetimeFigureOut">
              <a:rPr lang="bg-BG" smtClean="0"/>
              <a:t>19.6.2019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9F04-4D6F-4ABB-90CD-F757A24C839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15199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469D-2581-43A0-82FD-214641D3331C}" type="datetimeFigureOut">
              <a:rPr lang="bg-BG" smtClean="0"/>
              <a:t>19.6.2019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9F04-4D6F-4ABB-90CD-F757A24C839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558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469D-2581-43A0-82FD-214641D3331C}" type="datetimeFigureOut">
              <a:rPr lang="bg-BG" smtClean="0"/>
              <a:t>19.6.2019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9F04-4D6F-4ABB-90CD-F757A24C839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82042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469D-2581-43A0-82FD-214641D3331C}" type="datetimeFigureOut">
              <a:rPr lang="bg-BG" smtClean="0"/>
              <a:t>19.6.2019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9F04-4D6F-4ABB-90CD-F757A24C839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4229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469D-2581-43A0-82FD-214641D3331C}" type="datetimeFigureOut">
              <a:rPr lang="bg-BG" smtClean="0"/>
              <a:t>19.6.2019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9F04-4D6F-4ABB-90CD-F757A24C839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57600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469D-2581-43A0-82FD-214641D3331C}" type="datetimeFigureOut">
              <a:rPr lang="bg-BG" smtClean="0"/>
              <a:t>19.6.2019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9F04-4D6F-4ABB-90CD-F757A24C839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6694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469D-2581-43A0-82FD-214641D3331C}" type="datetimeFigureOut">
              <a:rPr lang="bg-BG" smtClean="0"/>
              <a:t>19.6.2019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9F04-4D6F-4ABB-90CD-F757A24C839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5319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469D-2581-43A0-82FD-214641D3331C}" type="datetimeFigureOut">
              <a:rPr lang="bg-BG" smtClean="0"/>
              <a:t>19.6.2019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9F04-4D6F-4ABB-90CD-F757A24C839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1552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469D-2581-43A0-82FD-214641D3331C}" type="datetimeFigureOut">
              <a:rPr lang="bg-BG" smtClean="0"/>
              <a:t>19.6.2019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9F04-4D6F-4ABB-90CD-F757A24C839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9796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3469D-2581-43A0-82FD-214641D3331C}" type="datetimeFigureOut">
              <a:rPr lang="bg-BG" smtClean="0"/>
              <a:t>19.6.2019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C9F04-4D6F-4ABB-90CD-F757A24C839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7902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19" r="2669" b="6521"/>
          <a:stretch/>
        </p:blipFill>
        <p:spPr>
          <a:xfrm>
            <a:off x="-22884" y="0"/>
            <a:ext cx="12201099" cy="68648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5914" y="824446"/>
            <a:ext cx="76194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buntu"/>
              </a:rPr>
              <a:t>Digital Transformation of Sofia </a:t>
            </a:r>
            <a:r>
              <a:rPr lang="bg-BG" sz="3600" b="1" dirty="0" smtClean="0">
                <a:solidFill>
                  <a:schemeClr val="bg1"/>
                </a:solidFill>
                <a:latin typeface="Ubuntu"/>
              </a:rPr>
              <a:t>–</a:t>
            </a:r>
            <a:r>
              <a:rPr lang="en-US" sz="3600" b="1" dirty="0" smtClean="0">
                <a:solidFill>
                  <a:schemeClr val="bg1"/>
                </a:solidFill>
                <a:latin typeface="Ubuntu"/>
              </a:rPr>
              <a:t> Challenges, Lessons </a:t>
            </a:r>
            <a:r>
              <a:rPr lang="en-US" sz="3600" b="1" dirty="0">
                <a:solidFill>
                  <a:schemeClr val="bg1"/>
                </a:solidFill>
                <a:latin typeface="Ubuntu"/>
              </a:rPr>
              <a:t>and </a:t>
            </a:r>
            <a:r>
              <a:rPr lang="en-US" sz="3600" b="1" dirty="0" smtClean="0">
                <a:solidFill>
                  <a:schemeClr val="bg1"/>
                </a:solidFill>
                <a:latin typeface="Ubuntu"/>
              </a:rPr>
              <a:t>Results</a:t>
            </a:r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  <a:latin typeface="Ubuntu"/>
            </a:endParaRP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Ubuntu"/>
              </a:rPr>
              <a:t>Sofia Investment Agency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Ubuntu"/>
              </a:rPr>
              <a:t>June</a:t>
            </a:r>
            <a:r>
              <a:rPr lang="bg-BG" sz="2400" dirty="0" smtClean="0">
                <a:solidFill>
                  <a:schemeClr val="bg1">
                    <a:lumMod val="85000"/>
                  </a:schemeClr>
                </a:solidFill>
                <a:latin typeface="Ubuntu"/>
              </a:rPr>
              <a:t>, </a:t>
            </a:r>
            <a:r>
              <a:rPr lang="en-GB" sz="2400" dirty="0" smtClean="0">
                <a:solidFill>
                  <a:schemeClr val="bg1">
                    <a:lumMod val="85000"/>
                  </a:schemeClr>
                </a:solidFill>
                <a:latin typeface="Ubuntu"/>
              </a:rPr>
              <a:t>2019</a:t>
            </a: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4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000" y="432000"/>
            <a:ext cx="115099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Step 2: </a:t>
            </a:r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</a:t>
            </a:r>
            <a:r>
              <a:rPr lang="en-US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Strategy for Digital </a:t>
            </a:r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Transformation</a:t>
            </a:r>
            <a:endParaRPr lang="en-US" sz="3000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2" b="6318"/>
          <a:stretch/>
        </p:blipFill>
        <p:spPr bwMode="auto">
          <a:xfrm>
            <a:off x="616706" y="985998"/>
            <a:ext cx="9839693" cy="536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6164116"/>
            <a:ext cx="942457" cy="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7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5" y="1237442"/>
            <a:ext cx="7940452" cy="5620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" y="0"/>
            <a:ext cx="121791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000" y="432000"/>
            <a:ext cx="115099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Step </a:t>
            </a:r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Models </a:t>
            </a:r>
            <a:r>
              <a:rPr lang="en-US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 </a:t>
            </a:r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Governance</a:t>
            </a:r>
            <a:r>
              <a:rPr lang="en-US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Monitoring </a:t>
            </a:r>
            <a:r>
              <a:rPr lang="en-US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 </a:t>
            </a:r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Evaluation</a:t>
            </a:r>
            <a:endParaRPr lang="en-US" sz="3000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8000" y="1800000"/>
            <a:ext cx="492503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Ubuntu" panose="020B0504030602030204" pitchFamily="34" charset="0"/>
              </a:rPr>
              <a:t>Governance</a:t>
            </a:r>
            <a:endParaRPr lang="bg-BG" dirty="0" smtClean="0">
              <a:latin typeface="Ubuntu" panose="020B050403060203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Ubuntu" panose="020B0504030602030204" pitchFamily="34" charset="0"/>
              </a:rPr>
              <a:t>Sofia Investment Agency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Ubuntu" panose="020B0504030602030204" pitchFamily="34" charset="0"/>
              </a:rPr>
              <a:t>Advisory boards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>
              <a:latin typeface="Ubuntu" panose="020B050403060203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Ubuntu" panose="020B0504030602030204" pitchFamily="34" charset="0"/>
              </a:rPr>
              <a:t>Sofia Digital </a:t>
            </a:r>
            <a:r>
              <a:rPr lang="en-US" dirty="0" smtClean="0">
                <a:latin typeface="Ubuntu" panose="020B0504030602030204" pitchFamily="34" charset="0"/>
              </a:rPr>
              <a:t>Agency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Ubuntu" panose="020B0504030602030204" pitchFamily="34" charset="0"/>
              </a:rPr>
              <a:t>Chief </a:t>
            </a:r>
            <a:r>
              <a:rPr lang="en-US" dirty="0">
                <a:latin typeface="Ubuntu" panose="020B0504030602030204" pitchFamily="34" charset="0"/>
              </a:rPr>
              <a:t>Digital </a:t>
            </a:r>
            <a:r>
              <a:rPr lang="en-US" dirty="0" smtClean="0">
                <a:latin typeface="Ubuntu" panose="020B0504030602030204" pitchFamily="34" charset="0"/>
              </a:rPr>
              <a:t>Officer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 smtClean="0"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Ubuntu" panose="020B0504030602030204" pitchFamily="34" charset="0"/>
              </a:rPr>
              <a:t>Monitoring </a:t>
            </a:r>
            <a:r>
              <a:rPr lang="en-US" dirty="0">
                <a:latin typeface="Ubuntu" panose="020B0504030602030204" pitchFamily="34" charset="0"/>
              </a:rPr>
              <a:t>and evaluation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Ubuntu" panose="020B0504030602030204" pitchFamily="34" charset="0"/>
              </a:rPr>
              <a:t>Different levels of </a:t>
            </a:r>
            <a:r>
              <a:rPr lang="en-US" dirty="0" smtClean="0">
                <a:latin typeface="Ubuntu" panose="020B0504030602030204" pitchFamily="34" charset="0"/>
              </a:rPr>
              <a:t>KPIs</a:t>
            </a:r>
            <a:endParaRPr lang="en-US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2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000" y="432000"/>
            <a:ext cx="115099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Digital Cities Challenge </a:t>
            </a:r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 Results</a:t>
            </a:r>
            <a:r>
              <a:rPr lang="bg-BG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 far</a:t>
            </a:r>
            <a:endParaRPr lang="en-US" sz="3000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8000" y="1512000"/>
            <a:ext cx="5588967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Community</a:t>
            </a:r>
            <a:r>
              <a:rPr lang="en-GB" dirty="0" smtClean="0">
                <a:latin typeface="Ubuntu" panose="020B0504030602030204" pitchFamily="34" charset="0"/>
              </a:rPr>
              <a:t> </a:t>
            </a:r>
            <a:r>
              <a:rPr lang="en-GB" dirty="0">
                <a:latin typeface="Ubuntu" panose="020B0504030602030204" pitchFamily="34" charset="0"/>
              </a:rPr>
              <a:t>with </a:t>
            </a:r>
            <a:r>
              <a:rPr lang="en-GB" dirty="0" smtClean="0">
                <a:latin typeface="Ubuntu" panose="020B0504030602030204" pitchFamily="34" charset="0"/>
              </a:rPr>
              <a:t>over</a:t>
            </a:r>
            <a:r>
              <a:rPr lang="bg-BG" dirty="0" smtClean="0">
                <a:latin typeface="Ubuntu" panose="020B0504030602030204" pitchFamily="34" charset="0"/>
              </a:rPr>
              <a:t> 40 </a:t>
            </a:r>
            <a:r>
              <a:rPr lang="en-US" dirty="0" smtClean="0">
                <a:latin typeface="Ubuntu" panose="020B0504030602030204" pitchFamily="34" charset="0"/>
              </a:rPr>
              <a:t>EU cities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dirty="0"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B0F0"/>
                </a:solidFill>
                <a:latin typeface="Ubuntu" panose="020B0504030602030204" pitchFamily="34" charset="0"/>
              </a:rPr>
              <a:t>Community</a:t>
            </a:r>
            <a:r>
              <a:rPr lang="en-US" dirty="0" smtClean="0">
                <a:latin typeface="Ubuntu" panose="020B0504030602030204" pitchFamily="34" charset="0"/>
              </a:rPr>
              <a:t> with over </a:t>
            </a:r>
            <a:r>
              <a:rPr lang="en-GB" dirty="0" smtClean="0">
                <a:latin typeface="Ubuntu" panose="020B0504030602030204" pitchFamily="34" charset="0"/>
              </a:rPr>
              <a:t>100 local stakeholders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GB" dirty="0"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mtClean="0">
                <a:latin typeface="Ubuntu" panose="020B0504030602030204" pitchFamily="34" charset="0"/>
              </a:rPr>
              <a:t>Create a </a:t>
            </a:r>
            <a:r>
              <a:rPr lang="en-GB" b="1" dirty="0">
                <a:solidFill>
                  <a:srgbClr val="00B0F0"/>
                </a:solidFill>
                <a:latin typeface="Ubuntu" panose="020B0504030602030204" pitchFamily="34" charset="0"/>
              </a:rPr>
              <a:t>point of contact for digital projects</a:t>
            </a:r>
            <a:r>
              <a:rPr lang="en-GB" dirty="0">
                <a:latin typeface="Ubuntu" panose="020B0504030602030204" pitchFamily="34" charset="0"/>
              </a:rPr>
              <a:t> in </a:t>
            </a:r>
            <a:r>
              <a:rPr lang="en-US" dirty="0" smtClean="0">
                <a:latin typeface="Ubuntu" panose="020B0504030602030204" pitchFamily="34" charset="0"/>
              </a:rPr>
              <a:t>Sofia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dirty="0"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Ubuntu" panose="020B0504030602030204" pitchFamily="34" charset="0"/>
              </a:rPr>
              <a:t>Invitations to participate in </a:t>
            </a:r>
            <a:r>
              <a:rPr lang="en-US" b="1" dirty="0">
                <a:solidFill>
                  <a:srgbClr val="00B0F0"/>
                </a:solidFill>
                <a:latin typeface="Ubuntu" panose="020B0504030602030204" pitchFamily="34" charset="0"/>
              </a:rPr>
              <a:t>other projects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dirty="0"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00B0F0"/>
                </a:solidFill>
                <a:latin typeface="Ubuntu" panose="020B0504030602030204" pitchFamily="34" charset="0"/>
              </a:rPr>
              <a:t>Increased awareness </a:t>
            </a:r>
            <a:r>
              <a:rPr lang="en-GB" dirty="0">
                <a:latin typeface="Ubuntu" panose="020B0504030602030204" pitchFamily="34" charset="0"/>
              </a:rPr>
              <a:t>about </a:t>
            </a:r>
            <a:r>
              <a:rPr lang="en-GB" dirty="0" smtClean="0">
                <a:latin typeface="Ubuntu" panose="020B0504030602030204" pitchFamily="34" charset="0"/>
              </a:rPr>
              <a:t>the need for digitalisation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GB" dirty="0"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 smtClean="0">
                <a:latin typeface="Ubuntu" panose="020B0504030602030204" pitchFamily="34" charset="0"/>
              </a:rPr>
              <a:t>Working </a:t>
            </a:r>
            <a:r>
              <a:rPr lang="en-GB" dirty="0">
                <a:latin typeface="Ubuntu" panose="020B0504030602030204" pitchFamily="34" charset="0"/>
              </a:rPr>
              <a:t>on submitting the </a:t>
            </a:r>
            <a:r>
              <a:rPr lang="en-GB" dirty="0" smtClean="0">
                <a:latin typeface="Ubuntu" panose="020B0504030602030204" pitchFamily="34" charset="0"/>
              </a:rPr>
              <a:t>Strategy </a:t>
            </a:r>
            <a:r>
              <a:rPr lang="en-GB" dirty="0">
                <a:latin typeface="Ubuntu" panose="020B0504030602030204" pitchFamily="34" charset="0"/>
              </a:rPr>
              <a:t>for </a:t>
            </a:r>
            <a:r>
              <a:rPr lang="en-GB" b="1" dirty="0">
                <a:solidFill>
                  <a:srgbClr val="00B0F0"/>
                </a:solidFill>
                <a:latin typeface="Ubuntu" panose="020B0504030602030204" pitchFamily="34" charset="0"/>
              </a:rPr>
              <a:t>review and vote by the Sofia Municipal Council</a:t>
            </a:r>
            <a:endParaRPr lang="en-US" b="1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19761" y="2392741"/>
            <a:ext cx="6419953" cy="3376114"/>
            <a:chOff x="6071383" y="4375704"/>
            <a:chExt cx="4689308" cy="24822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383" y="4375704"/>
              <a:ext cx="4689308" cy="248229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9896" y="4561367"/>
              <a:ext cx="3067451" cy="190322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6164116"/>
            <a:ext cx="942457" cy="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2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19" r="2669" b="6521"/>
          <a:stretch/>
        </p:blipFill>
        <p:spPr>
          <a:xfrm>
            <a:off x="-13648" y="0"/>
            <a:ext cx="12201099" cy="68648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599" y="1418724"/>
            <a:ext cx="72800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buntu"/>
              </a:rPr>
              <a:t>Sofia Investment Agency</a:t>
            </a:r>
          </a:p>
          <a:p>
            <a:endParaRPr lang="en-GB" dirty="0" smtClean="0">
              <a:solidFill>
                <a:schemeClr val="bg1"/>
              </a:solidFill>
              <a:latin typeface="Ubuntu 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Ubuntu "/>
              </a:rPr>
              <a:t>12 Gen. </a:t>
            </a:r>
            <a:r>
              <a:rPr lang="en-GB" dirty="0" err="1" smtClean="0">
                <a:solidFill>
                  <a:schemeClr val="bg1"/>
                </a:solidFill>
                <a:latin typeface="Ubuntu "/>
              </a:rPr>
              <a:t>Gourko</a:t>
            </a:r>
            <a:r>
              <a:rPr lang="en-GB" dirty="0" smtClean="0">
                <a:solidFill>
                  <a:schemeClr val="bg1"/>
                </a:solidFill>
                <a:latin typeface="Ubuntu "/>
              </a:rPr>
              <a:t> St, </a:t>
            </a:r>
          </a:p>
          <a:p>
            <a:r>
              <a:rPr lang="it-IT" dirty="0" smtClean="0">
                <a:solidFill>
                  <a:schemeClr val="bg1"/>
                </a:solidFill>
                <a:latin typeface="Ubuntu "/>
              </a:rPr>
              <a:t>Sofia, Bulgaria</a:t>
            </a:r>
          </a:p>
          <a:p>
            <a:r>
              <a:rPr lang="ru-RU" dirty="0" smtClean="0">
                <a:solidFill>
                  <a:schemeClr val="bg1"/>
                </a:solidFill>
                <a:latin typeface="Ubuntu "/>
              </a:rPr>
              <a:t>contact@investsofia.com</a:t>
            </a:r>
          </a:p>
          <a:p>
            <a:r>
              <a:rPr lang="en-GB" dirty="0" smtClean="0">
                <a:solidFill>
                  <a:schemeClr val="bg1"/>
                </a:solidFill>
                <a:latin typeface="Ubuntu "/>
              </a:rPr>
              <a:t>investsofia.com</a:t>
            </a:r>
            <a:endParaRPr lang="bg-BG" dirty="0">
              <a:solidFill>
                <a:schemeClr val="bg1"/>
              </a:solidFill>
              <a:latin typeface="Ubuntu 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4962" y="5172761"/>
            <a:ext cx="337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Ubuntu "/>
              </a:rPr>
              <a:t>/</a:t>
            </a:r>
            <a:r>
              <a:rPr lang="en-US" dirty="0" err="1" smtClean="0">
                <a:solidFill>
                  <a:schemeClr val="bg1"/>
                </a:solidFill>
                <a:latin typeface="Ubuntu "/>
              </a:rPr>
              <a:t>SofiaInvestmentAgency</a:t>
            </a:r>
            <a:endParaRPr lang="bg-BG" dirty="0">
              <a:solidFill>
                <a:schemeClr val="bg1"/>
              </a:solidFill>
              <a:latin typeface="Ubuntu 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4962" y="4423155"/>
            <a:ext cx="337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Ubuntu "/>
              </a:rPr>
              <a:t>Sofia Investment Agency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4962" y="4752382"/>
            <a:ext cx="416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Ubuntu "/>
              </a:rPr>
              <a:t>@InvestSofia</a:t>
            </a:r>
          </a:p>
        </p:txBody>
      </p:sp>
      <p:pic>
        <p:nvPicPr>
          <p:cNvPr id="2050" name="Picture 2" descr="Image result for linkedin logo white transpar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3" y="4350468"/>
            <a:ext cx="507186" cy="50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twitter logo white transpar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52" y="4801488"/>
            <a:ext cx="362619" cy="3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facebook logo white transpar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9" y="5073588"/>
            <a:ext cx="921998" cy="51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65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5374" y="896843"/>
            <a:ext cx="11709060" cy="5644142"/>
            <a:chOff x="144379" y="976402"/>
            <a:chExt cx="11709060" cy="5644142"/>
          </a:xfrm>
        </p:grpSpPr>
        <p:grpSp>
          <p:nvGrpSpPr>
            <p:cNvPr id="10" name="Group 9"/>
            <p:cNvGrpSpPr/>
            <p:nvPr/>
          </p:nvGrpSpPr>
          <p:grpSpPr>
            <a:xfrm>
              <a:off x="524726" y="4580288"/>
              <a:ext cx="10648323" cy="1900147"/>
              <a:chOff x="524726" y="4580288"/>
              <a:chExt cx="10648323" cy="1900147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24726" y="4580288"/>
                <a:ext cx="10648323" cy="1900147"/>
                <a:chOff x="500653" y="4771376"/>
                <a:chExt cx="10648323" cy="1900147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4493064" y="4776041"/>
                  <a:ext cx="199662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bg-BG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8796645" y="4917197"/>
                  <a:ext cx="2352331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smtClean="0">
                      <a:solidFill>
                        <a:srgbClr val="00B0F0"/>
                      </a:solidFill>
                      <a:latin typeface="Ubuntu"/>
                    </a:rPr>
                    <a:t>BBB-</a:t>
                  </a:r>
                </a:p>
                <a:p>
                  <a:pPr algn="ctr"/>
                  <a:r>
                    <a:rPr lang="en-US" sz="2000" b="1" dirty="0">
                      <a:solidFill>
                        <a:srgbClr val="00B0F0"/>
                      </a:solidFill>
                      <a:latin typeface="Ubuntu"/>
                    </a:rPr>
                    <a:t>p</a:t>
                  </a:r>
                  <a:r>
                    <a:rPr lang="en-US" sz="2000" b="1" dirty="0" smtClean="0">
                      <a:solidFill>
                        <a:srgbClr val="00B0F0"/>
                      </a:solidFill>
                      <a:latin typeface="Ubuntu"/>
                    </a:rPr>
                    <a:t>ositive outlook</a:t>
                  </a:r>
                </a:p>
                <a:p>
                  <a:pPr algn="ctr"/>
                  <a:r>
                    <a:rPr lang="en-US" sz="2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Ubuntu"/>
                    </a:rPr>
                    <a:t>S&amp;P </a:t>
                  </a:r>
                  <a:r>
                    <a:rPr lang="en-US" sz="20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Ubuntu"/>
                    </a:rPr>
                    <a:t>Credit Rating of Sofia</a:t>
                  </a:r>
                </a:p>
                <a:p>
                  <a:pPr algn="ctr"/>
                  <a:endParaRPr lang="bg-BG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6090162" y="4899828"/>
                  <a:ext cx="2221481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smtClean="0">
                      <a:solidFill>
                        <a:srgbClr val="00B0F0"/>
                      </a:solidFill>
                      <a:latin typeface="Ubuntu"/>
                    </a:rPr>
                    <a:t>40%</a:t>
                  </a:r>
                  <a:r>
                    <a:rPr lang="en-US" sz="2000" b="1" dirty="0" smtClean="0">
                      <a:solidFill>
                        <a:srgbClr val="00B0F0"/>
                      </a:solidFill>
                      <a:latin typeface="Ubuntu"/>
                    </a:rPr>
                    <a:t> </a:t>
                  </a:r>
                </a:p>
                <a:p>
                  <a:pPr algn="ctr"/>
                  <a:r>
                    <a:rPr lang="en-US" sz="20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Ubuntu"/>
                    </a:rPr>
                    <a:t>of </a:t>
                  </a:r>
                  <a:r>
                    <a:rPr lang="en-US" sz="2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Ubuntu"/>
                    </a:rPr>
                    <a:t> </a:t>
                  </a:r>
                  <a:r>
                    <a:rPr lang="en-US" sz="20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Ubuntu"/>
                    </a:rPr>
                    <a:t>Bulgaria’s </a:t>
                  </a:r>
                </a:p>
                <a:p>
                  <a:pPr algn="ctr"/>
                  <a:r>
                    <a:rPr lang="en-US" sz="20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Ubuntu"/>
                    </a:rPr>
                    <a:t>GDP</a:t>
                  </a:r>
                </a:p>
                <a:p>
                  <a:pPr algn="ctr"/>
                  <a:endPara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/>
                  </a:endParaRPr>
                </a:p>
                <a:p>
                  <a:pPr algn="ctr"/>
                  <a:endPara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500653" y="4771376"/>
                  <a:ext cx="2095527" cy="1617676"/>
                </a:xfrm>
                <a:prstGeom prst="rect">
                  <a:avLst/>
                </a:prstGeom>
                <a:solidFill>
                  <a:schemeClr val="lt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 smtClean="0">
                      <a:solidFill>
                        <a:srgbClr val="00B0F0"/>
                      </a:solidFill>
                      <a:latin typeface="Ubuntu"/>
                    </a:rPr>
                    <a:t>1.</a:t>
                  </a:r>
                  <a:r>
                    <a:rPr lang="bg-BG" sz="2800" b="1" dirty="0" smtClean="0">
                      <a:solidFill>
                        <a:srgbClr val="00B0F0"/>
                      </a:solidFill>
                      <a:latin typeface="Ubuntu"/>
                    </a:rPr>
                    <a:t>6</a:t>
                  </a:r>
                  <a:r>
                    <a:rPr lang="en-US" sz="2800" b="1" dirty="0" smtClean="0">
                      <a:solidFill>
                        <a:srgbClr val="00B0F0"/>
                      </a:solidFill>
                      <a:latin typeface="Ubuntu"/>
                    </a:rPr>
                    <a:t>5 M</a:t>
                  </a:r>
                </a:p>
                <a:p>
                  <a:pPr algn="ctr"/>
                  <a:r>
                    <a:rPr lang="en-US" sz="20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Ubuntu"/>
                    </a:rPr>
                    <a:t>population</a:t>
                  </a:r>
                  <a:r>
                    <a:rPr lang="bg-BG" sz="20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Ubuntu"/>
                    </a:rPr>
                    <a:t> </a:t>
                  </a:r>
                  <a:endPara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/>
                  </a:endParaRPr>
                </a:p>
                <a:p>
                  <a:pPr algn="ctr"/>
                  <a:r>
                    <a:rPr lang="en-US" sz="2000" i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Ubuntu"/>
                    </a:rPr>
                    <a:t>incl. surrounding region </a:t>
                  </a:r>
                  <a:endParaRPr lang="bg-BG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>
                <a:off x="3504509" y="4726109"/>
                <a:ext cx="1953724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bg-BG" sz="2800" b="1" dirty="0" smtClean="0">
                    <a:solidFill>
                      <a:srgbClr val="00B0F0"/>
                    </a:solidFill>
                    <a:latin typeface="Ubuntu"/>
                  </a:rPr>
                  <a:t>2</a:t>
                </a:r>
                <a:r>
                  <a:rPr lang="en-US" sz="2800" b="1" dirty="0" smtClean="0">
                    <a:solidFill>
                      <a:srgbClr val="00B0F0"/>
                    </a:solidFill>
                    <a:latin typeface="Ubuntu"/>
                  </a:rPr>
                  <a:t>5%</a:t>
                </a:r>
                <a:r>
                  <a:rPr lang="en-US" sz="2800" b="1" dirty="0" smtClean="0">
                    <a:solidFill>
                      <a:srgbClr val="F56C05"/>
                    </a:solidFill>
                    <a:latin typeface="Ubuntu"/>
                  </a:rPr>
                  <a:t> </a:t>
                </a:r>
                <a:endParaRPr lang="en-US" sz="2800" b="1" dirty="0">
                  <a:solidFill>
                    <a:srgbClr val="F56C05"/>
                  </a:solidFill>
                  <a:latin typeface="Ubuntu"/>
                </a:endParaRPr>
              </a:p>
              <a:p>
                <a:pPr algn="ctr"/>
                <a:r>
                  <a:rPr 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/>
                  </a:rPr>
                  <a:t>of Bulgaria’s </a:t>
                </a:r>
                <a:endPara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/>
                </a:endParaRPr>
              </a:p>
              <a:p>
                <a:pPr algn="ctr"/>
                <a:r>
                  <a:rPr 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/>
                  </a:rPr>
                  <a:t>workforce</a:t>
                </a:r>
                <a:endPara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176545" y="4587948"/>
                <a:ext cx="609600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/>
                </a:endParaRPr>
              </a:p>
              <a:p>
                <a:pPr algn="ctr"/>
                <a:endPara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/>
                </a:endParaRPr>
              </a:p>
              <a:p>
                <a:pPr algn="ctr"/>
                <a:endPara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/>
                </a:endParaRPr>
              </a:p>
              <a:p>
                <a:pPr algn="ctr"/>
                <a:r>
                  <a:rPr 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/>
                  </a:rPr>
                  <a:t> </a:t>
                </a: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2943858" y="4738357"/>
                <a:ext cx="0" cy="15629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381658" y="1082763"/>
              <a:ext cx="11086606" cy="3411731"/>
              <a:chOff x="381658" y="1213389"/>
              <a:chExt cx="11086606" cy="3411731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923"/>
              <a:stretch/>
            </p:blipFill>
            <p:spPr>
              <a:xfrm>
                <a:off x="381658" y="1213389"/>
                <a:ext cx="11086606" cy="3411731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8006314" y="2074985"/>
                <a:ext cx="2122424" cy="7821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049" y="6205148"/>
              <a:ext cx="680390" cy="41539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44379" y="976402"/>
              <a:ext cx="11566358" cy="3529317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992353" y="4630223"/>
            <a:ext cx="0" cy="1562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745078" y="4676874"/>
            <a:ext cx="0" cy="1562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8000" y="432000"/>
            <a:ext cx="83411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bg-BG"/>
            </a:defPPr>
            <a:lvl1pPr>
              <a:defRPr sz="300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Sofia </a:t>
            </a:r>
            <a:r>
              <a:rPr lang="en-US" dirty="0" smtClean="0"/>
              <a:t>Economy </a:t>
            </a:r>
            <a:r>
              <a:rPr lang="en-US" dirty="0"/>
              <a:t>at a </a:t>
            </a:r>
            <a:r>
              <a:rPr lang="en-US" dirty="0" smtClean="0"/>
              <a:t>Glance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8261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17525" y="6140123"/>
            <a:ext cx="3820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Ubuntu "/>
                <a:ea typeface="+mn-ea"/>
                <a:cs typeface="+mn-cs"/>
              </a:rPr>
              <a:t>*Value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Ubuntu "/>
                <a:ea typeface="+mn-ea"/>
                <a:cs typeface="+mn-cs"/>
              </a:rPr>
              <a:t>added at factor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Ubuntu "/>
                <a:ea typeface="+mn-ea"/>
                <a:cs typeface="+mn-cs"/>
              </a:rPr>
              <a:t>costs</a:t>
            </a:r>
            <a:endParaRPr lang="bg-BG" sz="1200" noProof="0" dirty="0">
              <a:solidFill>
                <a:schemeClr val="bg1">
                  <a:lumMod val="50000"/>
                </a:schemeClr>
              </a:solidFill>
              <a:latin typeface="Ubuntu 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 smtClean="0">
                <a:solidFill>
                  <a:schemeClr val="bg1">
                    <a:lumMod val="50000"/>
                  </a:schemeClr>
                </a:solidFill>
                <a:latin typeface="Ubuntu "/>
              </a:rPr>
              <a:t>Source: Sofia Economic and Investment Profile, 2018</a:t>
            </a:r>
            <a:endParaRPr kumimoji="0" lang="bg-BG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Ubuntu 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844" y="6049389"/>
            <a:ext cx="680390" cy="4153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1180377"/>
            <a:ext cx="10417823" cy="47569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441" y="368531"/>
            <a:ext cx="8341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/>
              </a:rPr>
              <a:t>Sofia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/>
              </a:rPr>
              <a:t> economy by sector, %*</a:t>
            </a:r>
            <a:endParaRPr kumimoji="0" lang="bg-BG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1397643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" y="0"/>
            <a:ext cx="121791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000" y="432000"/>
            <a:ext cx="115099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Why Digitalisation</a:t>
            </a:r>
            <a:r>
              <a:rPr lang="bg-BG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88000" y="1800000"/>
            <a:ext cx="5376200" cy="466281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Ubuntu" panose="020B0504030602030204" pitchFamily="34" charset="0"/>
              </a:rPr>
              <a:t>Fulfill the role of the city as </a:t>
            </a:r>
            <a:r>
              <a:rPr lang="en-US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market creator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00B0F0"/>
              </a:solidFill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Ubuntu" panose="020B0504030602030204" pitchFamily="34" charset="0"/>
              </a:rPr>
              <a:t>Increase </a:t>
            </a:r>
            <a:r>
              <a:rPr lang="en-US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efficiency</a:t>
            </a:r>
            <a:endParaRPr lang="en-US" b="1" dirty="0">
              <a:solidFill>
                <a:srgbClr val="00B0F0"/>
              </a:solidFill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 smtClean="0"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Ubuntu" panose="020B0504030602030204" pitchFamily="34" charset="0"/>
              </a:rPr>
              <a:t>Fight </a:t>
            </a:r>
            <a:r>
              <a:rPr lang="en-US" b="1" dirty="0">
                <a:solidFill>
                  <a:srgbClr val="00B0F0"/>
                </a:solidFill>
                <a:latin typeface="Ubuntu" panose="020B0504030602030204" pitchFamily="34" charset="0"/>
              </a:rPr>
              <a:t>negative demographic trends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b="1" dirty="0" smtClean="0">
              <a:solidFill>
                <a:srgbClr val="00B0F0"/>
              </a:solidFill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Ubuntu" panose="020B0504030602030204" pitchFamily="34" charset="0"/>
              </a:rPr>
              <a:t>Improve</a:t>
            </a:r>
            <a:r>
              <a:rPr lang="en-US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 </a:t>
            </a:r>
            <a:r>
              <a:rPr lang="en-US" b="1" dirty="0">
                <a:solidFill>
                  <a:srgbClr val="00B0F0"/>
                </a:solidFill>
                <a:latin typeface="Ubuntu" panose="020B0504030602030204" pitchFamily="34" charset="0"/>
              </a:rPr>
              <a:t>services </a:t>
            </a:r>
            <a:r>
              <a:rPr lang="en-US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for citizens and business</a:t>
            </a:r>
            <a:endParaRPr lang="en-US" b="1" dirty="0">
              <a:solidFill>
                <a:srgbClr val="00B0F0"/>
              </a:solidFill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 smtClean="0"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Ubuntu" panose="020B0504030602030204" pitchFamily="34" charset="0"/>
              </a:rPr>
              <a:t>Prepare for </a:t>
            </a:r>
            <a:r>
              <a:rPr lang="en-US" b="1" dirty="0">
                <a:solidFill>
                  <a:srgbClr val="00B0F0"/>
                </a:solidFill>
                <a:latin typeface="Ubuntu" panose="020B0504030602030204" pitchFamily="34" charset="0"/>
              </a:rPr>
              <a:t>smart city solutions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 smtClean="0"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Ubuntu" panose="020B0504030602030204" pitchFamily="34" charset="0"/>
              </a:rPr>
              <a:t>Make </a:t>
            </a:r>
            <a:r>
              <a:rPr lang="en-US" b="1" dirty="0">
                <a:solidFill>
                  <a:srgbClr val="00B0F0"/>
                </a:solidFill>
                <a:latin typeface="Ubuntu" panose="020B0504030602030204" pitchFamily="34" charset="0"/>
              </a:rPr>
              <a:t>data-driven decisions</a:t>
            </a:r>
          </a:p>
        </p:txBody>
      </p:sp>
    </p:spTree>
    <p:extLst>
      <p:ext uri="{BB962C8B-B14F-4D97-AF65-F5344CB8AC3E}">
        <p14:creationId xmlns:p14="http://schemas.microsoft.com/office/powerpoint/2010/main" val="34510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0983" y="0"/>
            <a:ext cx="12192000" cy="6858000"/>
            <a:chOff x="0" y="0"/>
            <a:chExt cx="12192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3502867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63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2867" y="0"/>
              <a:ext cx="8689133" cy="685800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288000" y="432000"/>
            <a:ext cx="115099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Digital </a:t>
            </a:r>
            <a:r>
              <a:rPr lang="en-US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Cities </a:t>
            </a:r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Challenge</a:t>
            </a:r>
            <a:endParaRPr lang="bg-BG" sz="3000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8001" y="1800000"/>
            <a:ext cx="428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Ubuntu" panose="020B0504030602030204" pitchFamily="34" charset="0"/>
              </a:rPr>
              <a:t>Project of the </a:t>
            </a:r>
            <a:r>
              <a:rPr lang="en-US" b="1" dirty="0">
                <a:solidFill>
                  <a:srgbClr val="00B0F0"/>
                </a:solidFill>
                <a:latin typeface="Ubuntu" panose="020B0504030602030204" pitchFamily="34" charset="0"/>
              </a:rPr>
              <a:t>European Commission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 smtClean="0"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Ubuntu" panose="020B0504030602030204" pitchFamily="34" charset="0"/>
              </a:rPr>
              <a:t>EC </a:t>
            </a:r>
            <a:r>
              <a:rPr lang="en-US" dirty="0" smtClean="0">
                <a:latin typeface="Ubuntu" panose="020B0504030602030204" pitchFamily="34" charset="0"/>
              </a:rPr>
              <a:t>methodology</a:t>
            </a:r>
            <a:endParaRPr lang="bg-BG" dirty="0" smtClean="0"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ru-RU" dirty="0"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latin typeface="Ubuntu" panose="020B0504030602030204" pitchFamily="34" charset="0"/>
              </a:rPr>
              <a:t>18 </a:t>
            </a:r>
            <a:r>
              <a:rPr lang="en-US" dirty="0" smtClean="0">
                <a:latin typeface="Ubuntu" panose="020B0504030602030204" pitchFamily="34" charset="0"/>
              </a:rPr>
              <a:t>months</a:t>
            </a:r>
            <a:r>
              <a:rPr lang="en-US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 consultancy </a:t>
            </a:r>
            <a:r>
              <a:rPr lang="en-US" dirty="0">
                <a:latin typeface="Ubuntu" panose="020B0504030602030204" pitchFamily="34" charset="0"/>
              </a:rPr>
              <a:t>for 15 </a:t>
            </a:r>
            <a:r>
              <a:rPr lang="en-US" dirty="0" smtClean="0">
                <a:latin typeface="Ubuntu" panose="020B0504030602030204" pitchFamily="34" charset="0"/>
              </a:rPr>
              <a:t>cities including Sofia</a:t>
            </a:r>
            <a:endParaRPr lang="bg-BG" dirty="0" smtClean="0"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bg-BG" dirty="0"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Ubuntu" panose="020B0504030602030204" pitchFamily="34" charset="0"/>
              </a:rPr>
              <a:t>6 </a:t>
            </a:r>
            <a:r>
              <a:rPr lang="en-US" b="1" dirty="0">
                <a:solidFill>
                  <a:srgbClr val="00B0F0"/>
                </a:solidFill>
                <a:latin typeface="Ubuntu" panose="020B0504030602030204" pitchFamily="34" charset="0"/>
              </a:rPr>
              <a:t>mentor cities</a:t>
            </a:r>
            <a:r>
              <a:rPr lang="en-US" dirty="0" smtClean="0">
                <a:latin typeface="Ubuntu" panose="020B0504030602030204" pitchFamily="34" charset="0"/>
              </a:rPr>
              <a:t>, 20 paid participants</a:t>
            </a:r>
            <a:endParaRPr lang="bg-BG" dirty="0" smtClean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60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" y="0"/>
            <a:ext cx="121791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000" y="432000"/>
            <a:ext cx="115099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Digital </a:t>
            </a:r>
            <a:r>
              <a:rPr lang="en-US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Cities </a:t>
            </a:r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Challenge – Methodology</a:t>
            </a:r>
            <a:endParaRPr lang="bg-BG" sz="3000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8000" y="1800000"/>
            <a:ext cx="5655600" cy="4376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Ubuntu" panose="020B0504030602030204" pitchFamily="34" charset="0"/>
              </a:rPr>
              <a:t>Step 1: </a:t>
            </a:r>
            <a:r>
              <a:rPr lang="en-US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Assessment</a:t>
            </a:r>
            <a:r>
              <a:rPr lang="en-US" dirty="0" smtClean="0">
                <a:latin typeface="Ubuntu" panose="020B0504030602030204" pitchFamily="34" charset="0"/>
              </a:rPr>
              <a:t> of Sofia’s digital maturity</a:t>
            </a: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dirty="0" smtClean="0"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Ubuntu" panose="020B0504030602030204" pitchFamily="34" charset="0"/>
              </a:rPr>
              <a:t>Step 2: Development of the </a:t>
            </a:r>
            <a:r>
              <a:rPr lang="en-US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Strategy for Digital Transformation for Sofia</a:t>
            </a: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dirty="0" smtClean="0"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Ubuntu" panose="020B0504030602030204" pitchFamily="34" charset="0"/>
              </a:rPr>
              <a:t>Step </a:t>
            </a:r>
            <a:r>
              <a:rPr lang="en-US" dirty="0">
                <a:latin typeface="Ubuntu" panose="020B0504030602030204" pitchFamily="34" charset="0"/>
              </a:rPr>
              <a:t>3: </a:t>
            </a:r>
            <a:r>
              <a:rPr lang="en-US" dirty="0" smtClean="0">
                <a:latin typeface="Ubuntu" panose="020B0504030602030204" pitchFamily="34" charset="0"/>
              </a:rPr>
              <a:t>Development of models for </a:t>
            </a:r>
            <a:r>
              <a:rPr lang="en-US" b="1" dirty="0">
                <a:solidFill>
                  <a:srgbClr val="00B0F0"/>
                </a:solidFill>
                <a:latin typeface="Ubuntu" panose="020B0504030602030204" pitchFamily="34" charset="0"/>
              </a:rPr>
              <a:t>governance, monitoring and evaluation </a:t>
            </a:r>
            <a:r>
              <a:rPr lang="en-US" dirty="0" smtClean="0">
                <a:latin typeface="Ubuntu" panose="020B0504030602030204" pitchFamily="34" charset="0"/>
              </a:rPr>
              <a:t>of the Strategy</a:t>
            </a:r>
            <a:endParaRPr lang="bg-BG" dirty="0" smtClean="0"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en-US" dirty="0" smtClean="0"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B0F0"/>
                </a:solidFill>
                <a:latin typeface="Ubuntu" panose="020B0504030602030204" pitchFamily="34" charset="0"/>
              </a:rPr>
              <a:t>Academy seminars</a:t>
            </a: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endParaRPr lang="bg-BG" dirty="0">
              <a:latin typeface="Ubuntu" panose="020B0504030602030204" pitchFamily="34" charset="0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Ubuntu" panose="020B0504030602030204" pitchFamily="34" charset="0"/>
              </a:rPr>
              <a:t>Involved </a:t>
            </a:r>
            <a:r>
              <a:rPr lang="en-US" b="1" dirty="0">
                <a:solidFill>
                  <a:srgbClr val="00B0F0"/>
                </a:solidFill>
                <a:latin typeface="Ubuntu" panose="020B0504030602030204" pitchFamily="34" charset="0"/>
              </a:rPr>
              <a:t>over 100 local </a:t>
            </a:r>
            <a:r>
              <a:rPr lang="en-US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stakeholders</a:t>
            </a:r>
            <a:r>
              <a:rPr lang="en-US" dirty="0">
                <a:latin typeface="Ubuntu" panose="020B0504030602030204" pitchFamily="34" charset="0"/>
              </a:rPr>
              <a:t> – interviews and workshops</a:t>
            </a:r>
          </a:p>
        </p:txBody>
      </p:sp>
    </p:spTree>
    <p:extLst>
      <p:ext uri="{BB962C8B-B14F-4D97-AF65-F5344CB8AC3E}">
        <p14:creationId xmlns:p14="http://schemas.microsoft.com/office/powerpoint/2010/main" val="250903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" y="0"/>
            <a:ext cx="121791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000" y="432000"/>
            <a:ext cx="115099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Step </a:t>
            </a:r>
            <a:r>
              <a:rPr lang="en-US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1: </a:t>
            </a:r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Assessment </a:t>
            </a:r>
            <a:r>
              <a:rPr lang="en-US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 Sofia’s digital maturity</a:t>
            </a:r>
            <a:endParaRPr lang="bg-BG" sz="3000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7999" y="1800000"/>
            <a:ext cx="585438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B0F0"/>
                </a:solidFill>
                <a:latin typeface="Ubuntu" panose="020B0504030602030204" pitchFamily="34" charset="0"/>
              </a:rPr>
              <a:t>Strong ICT </a:t>
            </a:r>
            <a:r>
              <a:rPr lang="en-US" b="1" dirty="0">
                <a:solidFill>
                  <a:srgbClr val="00B0F0"/>
                </a:solidFill>
                <a:latin typeface="Ubuntu" panose="020B0504030602030204" pitchFamily="34" charset="0"/>
              </a:rPr>
              <a:t>sector </a:t>
            </a:r>
            <a:r>
              <a:rPr lang="en-US" dirty="0">
                <a:latin typeface="Ubuntu" panose="020B0504030602030204" pitchFamily="34" charset="0"/>
              </a:rPr>
              <a:t>– </a:t>
            </a:r>
            <a:r>
              <a:rPr lang="en-US" dirty="0" smtClean="0">
                <a:latin typeface="Ubuntu" panose="020B0504030602030204" pitchFamily="34" charset="0"/>
              </a:rPr>
              <a:t>close </a:t>
            </a:r>
            <a:r>
              <a:rPr lang="en-US" dirty="0">
                <a:latin typeface="Ubuntu" panose="020B0504030602030204" pitchFamily="34" charset="0"/>
              </a:rPr>
              <a:t>to 20% of </a:t>
            </a:r>
            <a:r>
              <a:rPr lang="en-US" dirty="0" smtClean="0">
                <a:latin typeface="Ubuntu" panose="020B0504030602030204" pitchFamily="34" charset="0"/>
              </a:rPr>
              <a:t>Sofia’s economy. But… </a:t>
            </a:r>
            <a:r>
              <a:rPr lang="en-US" b="1" dirty="0">
                <a:solidFill>
                  <a:srgbClr val="00B0F0"/>
                </a:solidFill>
                <a:latin typeface="Ubuntu" panose="020B0504030602030204" pitchFamily="34" charset="0"/>
              </a:rPr>
              <a:t>export-oriented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>
              <a:latin typeface="Ubuntu" panose="020B0504030602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B0F0"/>
                </a:solidFill>
                <a:latin typeface="Ubuntu" panose="020B0504030602030204" pitchFamily="34" charset="0"/>
              </a:rPr>
              <a:t>Lack of common vision and coordination </a:t>
            </a:r>
            <a:r>
              <a:rPr lang="en-US" dirty="0" smtClean="0">
                <a:latin typeface="Ubuntu" panose="020B0504030602030204" pitchFamily="34" charset="0"/>
              </a:rPr>
              <a:t>between digital projects in the city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>
              <a:latin typeface="Ubuntu" panose="020B050403060203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B0F0"/>
                </a:solidFill>
                <a:latin typeface="Ubuntu" panose="020B0504030602030204" pitchFamily="34" charset="0"/>
              </a:rPr>
              <a:t>Lack of an </a:t>
            </a:r>
            <a:r>
              <a:rPr lang="en-GB" b="1" dirty="0">
                <a:solidFill>
                  <a:srgbClr val="00B0F0"/>
                </a:solidFill>
                <a:latin typeface="Ubuntu" panose="020B0504030602030204" pitchFamily="34" charset="0"/>
              </a:rPr>
              <a:t>established system </a:t>
            </a:r>
            <a:r>
              <a:rPr lang="en-GB" dirty="0">
                <a:latin typeface="Ubuntu" panose="020B0504030602030204" pitchFamily="34" charset="0"/>
              </a:rPr>
              <a:t>for data </a:t>
            </a:r>
            <a:r>
              <a:rPr lang="en-GB" dirty="0" smtClean="0">
                <a:latin typeface="Ubuntu" panose="020B0504030602030204" pitchFamily="34" charset="0"/>
              </a:rPr>
              <a:t>management on a city level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dirty="0">
              <a:latin typeface="Ubuntu" panose="020B050403060203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 smtClean="0">
                <a:latin typeface="Ubuntu" panose="020B0504030602030204" pitchFamily="34" charset="0"/>
              </a:rPr>
              <a:t>Low digital maturity of </a:t>
            </a:r>
            <a:r>
              <a:rPr lang="en-GB" b="1" dirty="0">
                <a:solidFill>
                  <a:srgbClr val="00B0F0"/>
                </a:solidFill>
                <a:latin typeface="Ubuntu" panose="020B0504030602030204" pitchFamily="34" charset="0"/>
              </a:rPr>
              <a:t>administration and industry</a:t>
            </a:r>
            <a:endParaRPr lang="en-US" b="1" dirty="0">
              <a:solidFill>
                <a:srgbClr val="00B0F0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000" y="432000"/>
            <a:ext cx="115099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Step </a:t>
            </a:r>
            <a:r>
              <a:rPr lang="en-US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1: </a:t>
            </a:r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Assessment </a:t>
            </a:r>
            <a:r>
              <a:rPr lang="en-US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 Sofia’s digital maturity</a:t>
            </a:r>
            <a:endParaRPr lang="bg-BG" sz="3000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660" y="985998"/>
            <a:ext cx="8692659" cy="568618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87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000" y="432000"/>
            <a:ext cx="115099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Step </a:t>
            </a:r>
            <a:r>
              <a:rPr lang="en-US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1: </a:t>
            </a:r>
            <a:r>
              <a:rPr lang="en-US" sz="3000" dirty="0" smtClean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Assessment </a:t>
            </a:r>
            <a:r>
              <a:rPr lang="en-US" sz="30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 Sofia’s digital maturity</a:t>
            </a:r>
            <a:endParaRPr lang="bg-BG" sz="3000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65" y="985998"/>
            <a:ext cx="8121650" cy="55537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2583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615</Words>
  <Application>Microsoft Office PowerPoint</Application>
  <PresentationFormat>Widescreen</PresentationFormat>
  <Paragraphs>118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Roboto</vt:lpstr>
      <vt:lpstr>Ubuntu</vt:lpstr>
      <vt:lpstr>Ubuntu </vt:lpstr>
      <vt:lpstr>Ubuntu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Evtimov</dc:creator>
  <cp:lastModifiedBy>Invest Sofia</cp:lastModifiedBy>
  <cp:revision>80</cp:revision>
  <dcterms:created xsi:type="dcterms:W3CDTF">2019-06-11T08:32:08Z</dcterms:created>
  <dcterms:modified xsi:type="dcterms:W3CDTF">2019-06-19T08:35:27Z</dcterms:modified>
</cp:coreProperties>
</file>